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26"/>
  </p:notesMasterIdLst>
  <p:sldIdLst>
    <p:sldId id="256" r:id="rId2"/>
    <p:sldId id="502" r:id="rId3"/>
    <p:sldId id="260" r:id="rId4"/>
    <p:sldId id="501" r:id="rId5"/>
    <p:sldId id="364" r:id="rId6"/>
    <p:sldId id="493" r:id="rId7"/>
    <p:sldId id="503" r:id="rId8"/>
    <p:sldId id="504" r:id="rId9"/>
    <p:sldId id="505" r:id="rId10"/>
    <p:sldId id="506" r:id="rId11"/>
    <p:sldId id="507" r:id="rId12"/>
    <p:sldId id="508" r:id="rId13"/>
    <p:sldId id="509" r:id="rId14"/>
    <p:sldId id="510" r:id="rId15"/>
    <p:sldId id="511" r:id="rId16"/>
    <p:sldId id="512" r:id="rId17"/>
    <p:sldId id="513" r:id="rId18"/>
    <p:sldId id="514" r:id="rId19"/>
    <p:sldId id="515" r:id="rId20"/>
    <p:sldId id="516" r:id="rId21"/>
    <p:sldId id="517" r:id="rId22"/>
    <p:sldId id="518" r:id="rId23"/>
    <p:sldId id="519" r:id="rId24"/>
    <p:sldId id="520" r:id="rId25"/>
    <p:sldId id="521" r:id="rId26"/>
    <p:sldId id="522" r:id="rId27"/>
    <p:sldId id="523" r:id="rId28"/>
    <p:sldId id="524" r:id="rId29"/>
    <p:sldId id="525" r:id="rId30"/>
    <p:sldId id="527" r:id="rId31"/>
    <p:sldId id="526" r:id="rId32"/>
    <p:sldId id="528" r:id="rId33"/>
    <p:sldId id="529" r:id="rId34"/>
    <p:sldId id="530" r:id="rId35"/>
    <p:sldId id="531" r:id="rId36"/>
    <p:sldId id="533" r:id="rId37"/>
    <p:sldId id="532" r:id="rId38"/>
    <p:sldId id="534" r:id="rId39"/>
    <p:sldId id="536" r:id="rId40"/>
    <p:sldId id="537" r:id="rId41"/>
    <p:sldId id="538" r:id="rId42"/>
    <p:sldId id="539" r:id="rId43"/>
    <p:sldId id="540" r:id="rId44"/>
    <p:sldId id="541" r:id="rId45"/>
    <p:sldId id="545" r:id="rId46"/>
    <p:sldId id="546" r:id="rId47"/>
    <p:sldId id="547" r:id="rId48"/>
    <p:sldId id="548" r:id="rId49"/>
    <p:sldId id="549" r:id="rId50"/>
    <p:sldId id="550" r:id="rId51"/>
    <p:sldId id="551" r:id="rId52"/>
    <p:sldId id="552" r:id="rId53"/>
    <p:sldId id="553" r:id="rId54"/>
    <p:sldId id="554" r:id="rId55"/>
    <p:sldId id="542" r:id="rId56"/>
    <p:sldId id="555" r:id="rId57"/>
    <p:sldId id="556" r:id="rId58"/>
    <p:sldId id="557" r:id="rId59"/>
    <p:sldId id="558" r:id="rId60"/>
    <p:sldId id="559" r:id="rId61"/>
    <p:sldId id="560" r:id="rId62"/>
    <p:sldId id="561" r:id="rId63"/>
    <p:sldId id="562" r:id="rId64"/>
    <p:sldId id="563" r:id="rId65"/>
    <p:sldId id="564" r:id="rId66"/>
    <p:sldId id="565" r:id="rId67"/>
    <p:sldId id="566" r:id="rId68"/>
    <p:sldId id="567" r:id="rId69"/>
    <p:sldId id="568" r:id="rId70"/>
    <p:sldId id="543" r:id="rId71"/>
    <p:sldId id="569" r:id="rId72"/>
    <p:sldId id="592" r:id="rId73"/>
    <p:sldId id="571" r:id="rId74"/>
    <p:sldId id="572" r:id="rId75"/>
    <p:sldId id="573" r:id="rId76"/>
    <p:sldId id="574" r:id="rId77"/>
    <p:sldId id="575" r:id="rId78"/>
    <p:sldId id="576" r:id="rId79"/>
    <p:sldId id="577" r:id="rId80"/>
    <p:sldId id="578" r:id="rId81"/>
    <p:sldId id="579" r:id="rId82"/>
    <p:sldId id="580" r:id="rId83"/>
    <p:sldId id="581" r:id="rId84"/>
    <p:sldId id="582" r:id="rId85"/>
    <p:sldId id="583" r:id="rId86"/>
    <p:sldId id="584" r:id="rId87"/>
    <p:sldId id="585" r:id="rId88"/>
    <p:sldId id="586" r:id="rId89"/>
    <p:sldId id="587" r:id="rId90"/>
    <p:sldId id="588" r:id="rId91"/>
    <p:sldId id="589" r:id="rId92"/>
    <p:sldId id="590" r:id="rId93"/>
    <p:sldId id="591" r:id="rId94"/>
    <p:sldId id="602" r:id="rId95"/>
    <p:sldId id="603" r:id="rId96"/>
    <p:sldId id="604" r:id="rId97"/>
    <p:sldId id="605" r:id="rId98"/>
    <p:sldId id="606" r:id="rId99"/>
    <p:sldId id="544" r:id="rId100"/>
    <p:sldId id="593" r:id="rId101"/>
    <p:sldId id="594" r:id="rId102"/>
    <p:sldId id="595" r:id="rId103"/>
    <p:sldId id="596" r:id="rId104"/>
    <p:sldId id="597" r:id="rId105"/>
    <p:sldId id="601" r:id="rId106"/>
    <p:sldId id="598" r:id="rId107"/>
    <p:sldId id="599" r:id="rId108"/>
    <p:sldId id="600" r:id="rId109"/>
    <p:sldId id="607" r:id="rId110"/>
    <p:sldId id="608" r:id="rId111"/>
    <p:sldId id="609" r:id="rId112"/>
    <p:sldId id="610" r:id="rId113"/>
    <p:sldId id="611" r:id="rId114"/>
    <p:sldId id="612" r:id="rId115"/>
    <p:sldId id="613" r:id="rId116"/>
    <p:sldId id="614" r:id="rId117"/>
    <p:sldId id="615" r:id="rId118"/>
    <p:sldId id="616" r:id="rId119"/>
    <p:sldId id="617" r:id="rId120"/>
    <p:sldId id="618" r:id="rId121"/>
    <p:sldId id="619" r:id="rId122"/>
    <p:sldId id="620" r:id="rId123"/>
    <p:sldId id="621" r:id="rId124"/>
    <p:sldId id="308" r:id="rId125"/>
  </p:sldIdLst>
  <p:sldSz cx="9144000" cy="5143500" type="screen16x9"/>
  <p:notesSz cx="6858000" cy="9144000"/>
  <p:embeddedFontLst>
    <p:embeddedFont>
      <p:font typeface="Arvo" panose="020B0604020202020204" charset="0"/>
      <p:regular r:id="rId127"/>
      <p:bold r:id="rId128"/>
      <p:italic r:id="rId129"/>
      <p:boldItalic r:id="rId130"/>
    </p:embeddedFont>
    <p:embeddedFont>
      <p:font typeface="Roboto Condensed" panose="020B0604020202020204" charset="0"/>
      <p:regular r:id="rId131"/>
      <p:bold r:id="rId132"/>
      <p:italic r:id="rId133"/>
      <p:boldItalic r:id="rId134"/>
    </p:embeddedFont>
    <p:embeddedFont>
      <p:font typeface="Roboto Condensed Light" panose="020B0604020202020204" charset="0"/>
      <p:regular r:id="rId135"/>
      <p:bold r:id="rId136"/>
      <p:italic r:id="rId137"/>
      <p:boldItalic r:id="rId138"/>
    </p:embeddedFont>
    <p:embeddedFont>
      <p:font typeface="Rockwell" panose="02060603020205020403" pitchFamily="18"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1010"/>
    <a:srgbClr val="B00808"/>
    <a:srgbClr val="710505"/>
    <a:srgbClr val="F85E5E"/>
    <a:srgbClr val="F4E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48B501-2C03-48B5-9FB3-1B57EA666D2C}">
  <a:tblStyle styleId="{A248B501-2C03-48B5-9FB3-1B57EA666D2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51" autoAdjust="0"/>
  </p:normalViewPr>
  <p:slideViewPr>
    <p:cSldViewPr snapToGrid="0">
      <p:cViewPr varScale="1">
        <p:scale>
          <a:sx n="96" d="100"/>
          <a:sy n="96" d="100"/>
        </p:scale>
        <p:origin x="660" y="78"/>
      </p:cViewPr>
      <p:guideLst>
        <p:guide orient="horz" pos="1620"/>
        <p:guide pos="288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8.fntdata"/><Relationship Id="rId139" Type="http://schemas.openxmlformats.org/officeDocument/2006/relationships/font" Target="fonts/font1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4.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4.fntdata"/><Relationship Id="rId135" Type="http://schemas.openxmlformats.org/officeDocument/2006/relationships/font" Target="fonts/font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5.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5.fntdata"/><Relationship Id="rId136"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4130656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652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972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686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80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122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608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91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353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544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750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788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486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676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8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7809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a:solidFill>
            <a:schemeClr val="tx2">
              <a:lumMod val="50000"/>
            </a:schemeClr>
          </a:solidFill>
        </p:grpSpPr>
        <p:sp>
          <p:nvSpPr>
            <p:cNvPr id="12" name="Google Shape;12;p2"/>
            <p:cNvSpPr/>
            <p:nvPr/>
          </p:nvSpPr>
          <p:spPr>
            <a:xfrm>
              <a:off x="0" y="0"/>
              <a:ext cx="3525000" cy="5143500"/>
            </a:xfrm>
            <a:prstGeom prst="rect">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a:solidFill>
            <a:schemeClr val="bg2">
              <a:lumMod val="60000"/>
              <a:lumOff val="40000"/>
            </a:schemeClr>
          </a:solidFill>
        </p:grpSpPr>
        <p:sp>
          <p:nvSpPr>
            <p:cNvPr id="15" name="Google Shape;15;p2"/>
            <p:cNvSpPr/>
            <p:nvPr/>
          </p:nvSpPr>
          <p:spPr>
            <a:xfrm>
              <a:off x="-8178042" y="-4493118"/>
              <a:ext cx="12968400" cy="65226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a:solidFill>
            <a:schemeClr val="tx1"/>
          </a:solidFill>
        </p:grpSpPr>
        <p:sp>
          <p:nvSpPr>
            <p:cNvPr id="18" name="Google Shape;18;p2"/>
            <p:cNvSpPr/>
            <p:nvPr/>
          </p:nvSpPr>
          <p:spPr>
            <a:xfrm rot="10800000">
              <a:off x="5582265" y="4948334"/>
              <a:ext cx="394200" cy="131400"/>
            </a:xfrm>
            <a:prstGeom prst="triangle">
              <a:avLst>
                <a:gd name="adj" fmla="val 32425"/>
              </a:avLst>
            </a:prstGeom>
            <a:solidFill>
              <a:schemeClr val="tx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a:grpFill/>
          </p:grpSpPr>
          <p:sp>
            <p:nvSpPr>
              <p:cNvPr id="20" name="Google Shape;20;p2"/>
              <p:cNvSpPr/>
              <p:nvPr/>
            </p:nvSpPr>
            <p:spPr>
              <a:xfrm>
                <a:off x="-24158748" y="330081"/>
                <a:ext cx="28908000" cy="1699500"/>
              </a:xfrm>
              <a:prstGeom prst="rect">
                <a:avLst/>
              </a:pr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38612"/>
          <a:stretch/>
        </p:blipFill>
        <p:spPr>
          <a:xfrm>
            <a:off x="-1008805" y="1731081"/>
            <a:ext cx="5044295" cy="1681277"/>
          </a:xfrm>
          <a:prstGeom prst="rect">
            <a:avLst/>
          </a:prstGeom>
        </p:spPr>
      </p:pic>
      <p:pic>
        <p:nvPicPr>
          <p:cNvPr id="23" name="Picture 22"/>
          <p:cNvPicPr>
            <a:picLocks noChangeAspect="1"/>
          </p:cNvPicPr>
          <p:nvPr userDrawn="1"/>
        </p:nvPicPr>
        <p:blipFill rotWithShape="1">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0853" t="86251" r="34206" b="2620"/>
          <a:stretch/>
        </p:blipFill>
        <p:spPr>
          <a:xfrm>
            <a:off x="3594502" y="2726396"/>
            <a:ext cx="2117365" cy="284688"/>
          </a:xfrm>
          <a:prstGeom prst="rect">
            <a:avLst/>
          </a:prstGeom>
        </p:spPr>
      </p:pic>
      <p:pic>
        <p:nvPicPr>
          <p:cNvPr id="24" name="Picture 23"/>
          <p:cNvPicPr>
            <a:picLocks noChangeAspect="1"/>
          </p:cNvPicPr>
          <p:nvPr userDrawn="1"/>
        </p:nvPicPr>
        <p:blipFill rotWithShape="1">
          <a:blip r:embed="rId5">
            <a:extLst>
              <a:ext uri="{28A0092B-C50C-407E-A947-70E740481C1C}">
                <a14:useLocalDpi xmlns:a14="http://schemas.microsoft.com/office/drawing/2010/main" val="0"/>
              </a:ext>
            </a:extLst>
          </a:blip>
          <a:srcRect l="33101" b="21599"/>
          <a:stretch/>
        </p:blipFill>
        <p:spPr>
          <a:xfrm>
            <a:off x="2892366" y="1787821"/>
            <a:ext cx="4303858" cy="11257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userDrawn="1"/>
        </p:nvGrpSpPr>
        <p:grpSpPr>
          <a:xfrm>
            <a:off x="-4" y="40"/>
            <a:ext cx="7072430" cy="1327311"/>
            <a:chOff x="-4" y="40"/>
            <a:chExt cx="7072430" cy="1327311"/>
          </a:xfrm>
        </p:grpSpPr>
        <p:sp>
          <p:nvSpPr>
            <p:cNvPr id="126" name="Google Shape;126;p8"/>
            <p:cNvSpPr/>
            <p:nvPr/>
          </p:nvSpPr>
          <p:spPr>
            <a:xfrm>
              <a:off x="6292649" y="126425"/>
              <a:ext cx="779700" cy="259800"/>
            </a:xfrm>
            <a:prstGeom prst="triangle">
              <a:avLst>
                <a:gd name="adj" fmla="val 32425"/>
              </a:avLst>
            </a:prstGeom>
            <a:solidFill>
              <a:schemeClr val="tx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61665" cy="1327311"/>
              <a:chOff x="-2168138" y="330080"/>
              <a:chExt cx="8657701" cy="1699501"/>
            </a:xfrm>
          </p:grpSpPr>
          <p:sp>
            <p:nvSpPr>
              <p:cNvPr id="128" name="Google Shape;128;p8"/>
              <p:cNvSpPr/>
              <p:nvPr/>
            </p:nvSpPr>
            <p:spPr>
              <a:xfrm>
                <a:off x="-2168138" y="330081"/>
                <a:ext cx="6958200" cy="1699500"/>
              </a:xfrm>
              <a:prstGeom prst="rect">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90062" y="330080"/>
                <a:ext cx="1699501" cy="1699500"/>
              </a:xfrm>
              <a:prstGeom prst="rtTriangl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56600" y="4641213"/>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5258" r="26460" b="39233"/>
          <a:stretch/>
        </p:blipFill>
        <p:spPr>
          <a:xfrm>
            <a:off x="7879325" y="126425"/>
            <a:ext cx="1163322" cy="79494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773655" y="4636498"/>
            <a:ext cx="6004200" cy="315600"/>
          </a:xfrm>
          <a:prstGeom prst="rect">
            <a:avLst/>
          </a:prstGeom>
          <a:solidFill>
            <a:schemeClr val="tx1"/>
          </a:solidFill>
        </p:spPr>
        <p:txBody>
          <a:bodyPr spcFirstLastPara="1" wrap="square" lIns="91425" tIns="91425" rIns="91425" bIns="91425" anchor="ctr" anchorCtr="0"/>
          <a:lstStyle>
            <a:lvl1pPr marL="457200" lvl="0" indent="-228600">
              <a:spcBef>
                <a:spcPts val="0"/>
              </a:spcBef>
              <a:spcAft>
                <a:spcPts val="0"/>
              </a:spcAft>
              <a:buSzPts val="1300"/>
              <a:buNone/>
              <a:defRPr sz="1300"/>
            </a:lvl1pPr>
          </a:lstStyle>
          <a:p>
            <a:endParaRPr dirty="0"/>
          </a:p>
        </p:txBody>
      </p:sp>
      <p:sp>
        <p:nvSpPr>
          <p:cNvPr id="153" name="Google Shape;153;p9"/>
          <p:cNvSpPr txBox="1">
            <a:spLocks noGrp="1"/>
          </p:cNvSpPr>
          <p:nvPr>
            <p:ph type="sldNum" idx="12"/>
          </p:nvPr>
        </p:nvSpPr>
        <p:spPr>
          <a:xfrm>
            <a:off x="7617999" y="4636500"/>
            <a:ext cx="1534023" cy="315600"/>
          </a:xfrm>
          <a:prstGeom prst="rect">
            <a:avLst/>
          </a:prstGeom>
          <a:solidFill>
            <a:schemeClr val="tx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tx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l="25258" r="26460" b="39233"/>
          <a:stretch/>
        </p:blipFill>
        <p:spPr>
          <a:xfrm>
            <a:off x="7803349" y="63782"/>
            <a:ext cx="1163322" cy="79494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eagle.autodesk.com/eagle/libraries"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ítulo 1"/>
          <p:cNvSpPr>
            <a:spLocks noGrp="1"/>
          </p:cNvSpPr>
          <p:nvPr>
            <p:ph type="title"/>
          </p:nvPr>
        </p:nvSpPr>
        <p:spPr>
          <a:xfrm>
            <a:off x="1536296" y="2153569"/>
            <a:ext cx="6120304" cy="1286935"/>
          </a:xfrm>
        </p:spPr>
        <p:txBody>
          <a:bodyPr/>
          <a:lstStyle/>
          <a:p>
            <a:pPr algn="ctr"/>
            <a:r>
              <a:rPr lang="pt-BR" sz="5000" dirty="0">
                <a:solidFill>
                  <a:schemeClr val="accent3"/>
                </a:solidFill>
                <a:latin typeface="Roboto Condensed" panose="020B0604020202020204" charset="0"/>
                <a:ea typeface="Roboto Condensed" panose="020B0604020202020204" charset="0"/>
              </a:rPr>
              <a:t>Criação do Projeto e do Esquemático</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dirty="0"/>
          </a:p>
        </p:txBody>
      </p:sp>
    </p:spTree>
    <p:extLst>
      <p:ext uri="{BB962C8B-B14F-4D97-AF65-F5344CB8AC3E}">
        <p14:creationId xmlns:p14="http://schemas.microsoft.com/office/powerpoint/2010/main" val="3509464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Biblioteca de componentes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2416577" y="1623594"/>
            <a:ext cx="6033740" cy="230832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O primeiro conceito que se tem que ter em mente para a criação de uma biblioteca é a hierarquia. O componente está associado dentro de uma biblioteca;</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Você pode editar algum componente de uma biblioteca já existente, copiar coponentes de bibliotecas já existentes para uma biblioteca nova, modificar o encapsulamento de um componente, etc.</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Em um device vc pode ter um símbolo com vários encapsulamentos diferentes, de modo que o device é associação de ambos.</a:t>
            </a:r>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p:txBody>
      </p:sp>
      <p:pic>
        <p:nvPicPr>
          <p:cNvPr id="6" name="Picture 5"/>
          <p:cNvPicPr>
            <a:picLocks noChangeAspect="1"/>
          </p:cNvPicPr>
          <p:nvPr/>
        </p:nvPicPr>
        <p:blipFill>
          <a:blip r:embed="rId2"/>
          <a:stretch>
            <a:fillRect/>
          </a:stretch>
        </p:blipFill>
        <p:spPr>
          <a:xfrm>
            <a:off x="814275" y="1623594"/>
            <a:ext cx="1602302" cy="2580924"/>
          </a:xfrm>
          <a:prstGeom prst="rect">
            <a:avLst/>
          </a:prstGeom>
        </p:spPr>
      </p:pic>
    </p:spTree>
    <p:extLst>
      <p:ext uri="{BB962C8B-B14F-4D97-AF65-F5344CB8AC3E}">
        <p14:creationId xmlns:p14="http://schemas.microsoft.com/office/powerpoint/2010/main" val="3516426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Criação de Biblioteca</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239573" y="1623594"/>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criar uma biblioteca vá em “File” -&gt; “New” -&gt; “Library”.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3425298" cy="3248127"/>
          </a:xfrm>
          <a:prstGeom prst="rect">
            <a:avLst/>
          </a:prstGeom>
        </p:spPr>
      </p:pic>
    </p:spTree>
    <p:extLst>
      <p:ext uri="{BB962C8B-B14F-4D97-AF65-F5344CB8AC3E}">
        <p14:creationId xmlns:p14="http://schemas.microsoft.com/office/powerpoint/2010/main" val="12472769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Criação de Biblioteca</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446398" y="1623594"/>
            <a:ext cx="3115266" cy="1323439"/>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Podemors observar que tem a estutura que foi mencionada anteriormente;</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a criação de um símbolo clique na ferramente de Symbol.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87" y="1623594"/>
            <a:ext cx="5185611" cy="2803471"/>
          </a:xfrm>
          <a:prstGeom prst="rect">
            <a:avLst/>
          </a:prstGeom>
        </p:spPr>
      </p:pic>
      <p:sp>
        <p:nvSpPr>
          <p:cNvPr id="7" name="Oval 6"/>
          <p:cNvSpPr/>
          <p:nvPr/>
        </p:nvSpPr>
        <p:spPr>
          <a:xfrm>
            <a:off x="863950" y="1740513"/>
            <a:ext cx="157656" cy="1994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901300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Criação de um símbolo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3213716" y="1623594"/>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Coloque o nome do símbolo e depois clique em OK.</a:t>
            </a:r>
          </a:p>
        </p:txBody>
      </p:sp>
      <p:pic>
        <p:nvPicPr>
          <p:cNvPr id="4" name="Picture 3"/>
          <p:cNvPicPr>
            <a:picLocks noChangeAspect="1"/>
          </p:cNvPicPr>
          <p:nvPr/>
        </p:nvPicPr>
        <p:blipFill>
          <a:blip r:embed="rId2"/>
          <a:stretch>
            <a:fillRect/>
          </a:stretch>
        </p:blipFill>
        <p:spPr>
          <a:xfrm>
            <a:off x="814275" y="1623594"/>
            <a:ext cx="2399441" cy="3117695"/>
          </a:xfrm>
          <a:prstGeom prst="rect">
            <a:avLst/>
          </a:prstGeom>
        </p:spPr>
      </p:pic>
    </p:spTree>
    <p:extLst>
      <p:ext uri="{BB962C8B-B14F-4D97-AF65-F5344CB8AC3E}">
        <p14:creationId xmlns:p14="http://schemas.microsoft.com/office/powerpoint/2010/main" val="1536474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Criação de um símbolo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991899" y="1755941"/>
            <a:ext cx="2875375" cy="230832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Irá aparecer a seguinte tela;</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a criação do símbolo é importante que ele seja criado perto do ponto de referência, pois ele será o ponto de movimentação quando você for colocar o componente no seu esquemático.</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48990"/>
            <a:ext cx="5177624" cy="3150023"/>
          </a:xfrm>
          <a:prstGeom prst="rect">
            <a:avLst/>
          </a:prstGeom>
        </p:spPr>
      </p:pic>
      <p:sp>
        <p:nvSpPr>
          <p:cNvPr id="7" name="Oval 6"/>
          <p:cNvSpPr/>
          <p:nvPr/>
        </p:nvSpPr>
        <p:spPr>
          <a:xfrm>
            <a:off x="4557645" y="3436966"/>
            <a:ext cx="157656" cy="1994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275806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79" y="1652226"/>
            <a:ext cx="5454729" cy="2330804"/>
          </a:xfrm>
          <a:prstGeom prst="rect">
            <a:avLst/>
          </a:prstGeom>
        </p:spPr>
      </p:pic>
      <p:sp>
        <p:nvSpPr>
          <p:cNvPr id="2" name="Title 1"/>
          <p:cNvSpPr>
            <a:spLocks noGrp="1"/>
          </p:cNvSpPr>
          <p:nvPr>
            <p:ph type="title"/>
          </p:nvPr>
        </p:nvSpPr>
        <p:spPr/>
        <p:txBody>
          <a:bodyPr/>
          <a:lstStyle/>
          <a:p>
            <a:r>
              <a:rPr lang="pt-BR" dirty="0"/>
              <a:t>Criação de um símbolo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991899" y="1755941"/>
            <a:ext cx="2875375"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criar o corpo vá na ferramenta line utilizando o layer de symbol;</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Crie o corpo do símbolo.</a:t>
            </a:r>
          </a:p>
        </p:txBody>
      </p:sp>
      <p:sp>
        <p:nvSpPr>
          <p:cNvPr id="7" name="Oval 6"/>
          <p:cNvSpPr/>
          <p:nvPr/>
        </p:nvSpPr>
        <p:spPr>
          <a:xfrm>
            <a:off x="372066" y="3777418"/>
            <a:ext cx="227023" cy="237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085257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Criação de um símbolo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088978" y="1623594"/>
            <a:ext cx="3115266" cy="1323439"/>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identificar onde é feito a conexão elétrica é necessário acrescentar os “PINS”, lembrando de sempre deixar a parte verde para a parte de fora.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089" y="1623594"/>
            <a:ext cx="4489889" cy="2464463"/>
          </a:xfrm>
          <a:prstGeom prst="rect">
            <a:avLst/>
          </a:prstGeom>
        </p:spPr>
      </p:pic>
      <p:sp>
        <p:nvSpPr>
          <p:cNvPr id="7" name="Oval 6"/>
          <p:cNvSpPr/>
          <p:nvPr/>
        </p:nvSpPr>
        <p:spPr>
          <a:xfrm>
            <a:off x="592783" y="3689131"/>
            <a:ext cx="227023" cy="237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500890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Criação de um símbolo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773603" y="1623594"/>
            <a:ext cx="3115266"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Renomeie os pinos.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357" y="1623594"/>
            <a:ext cx="5004246" cy="2822501"/>
          </a:xfrm>
          <a:prstGeom prst="rect">
            <a:avLst/>
          </a:prstGeom>
        </p:spPr>
      </p:pic>
      <p:sp>
        <p:nvSpPr>
          <p:cNvPr id="7" name="Oval 6"/>
          <p:cNvSpPr/>
          <p:nvPr/>
        </p:nvSpPr>
        <p:spPr>
          <a:xfrm>
            <a:off x="952236" y="4208952"/>
            <a:ext cx="227023" cy="237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768492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36" y="1623594"/>
            <a:ext cx="4854247" cy="3017619"/>
          </a:xfrm>
          <a:prstGeom prst="rect">
            <a:avLst/>
          </a:prstGeom>
        </p:spPr>
      </p:pic>
      <p:sp>
        <p:nvSpPr>
          <p:cNvPr id="2" name="Title 1"/>
          <p:cNvSpPr>
            <a:spLocks noGrp="1"/>
          </p:cNvSpPr>
          <p:nvPr>
            <p:ph type="title"/>
          </p:nvPr>
        </p:nvSpPr>
        <p:spPr/>
        <p:txBody>
          <a:bodyPr/>
          <a:lstStyle/>
          <a:p>
            <a:r>
              <a:rPr lang="pt-BR" dirty="0"/>
              <a:t>Criação de um símbolo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668522" y="1623594"/>
            <a:ext cx="3115266" cy="1323439"/>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Coloque dados de nome e valor para o componente, para isso é necessário colocar um “&gt;” antes de adicionar qualquer dado ao componente.</a:t>
            </a:r>
          </a:p>
        </p:txBody>
      </p:sp>
      <p:sp>
        <p:nvSpPr>
          <p:cNvPr id="7" name="Oval 6"/>
          <p:cNvSpPr/>
          <p:nvPr/>
        </p:nvSpPr>
        <p:spPr>
          <a:xfrm>
            <a:off x="933319" y="3222471"/>
            <a:ext cx="227023" cy="237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8779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Criação do encapsulamento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907824" y="1620187"/>
            <a:ext cx="3115266" cy="1815882"/>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a criação do encapsulamento bastra ir no ícone de “footprint”;</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Coloque um nome para o encapsulamento ao qual você possa identificar o encpsulamento.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4093549" cy="3339925"/>
          </a:xfrm>
          <a:prstGeom prst="rect">
            <a:avLst/>
          </a:prstGeom>
        </p:spPr>
      </p:pic>
      <p:sp>
        <p:nvSpPr>
          <p:cNvPr id="7" name="Oval 6"/>
          <p:cNvSpPr/>
          <p:nvPr/>
        </p:nvSpPr>
        <p:spPr>
          <a:xfrm>
            <a:off x="1926483" y="1971226"/>
            <a:ext cx="227023" cy="237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98291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Criação de um Esquemático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35" y="1449199"/>
            <a:ext cx="5770179" cy="3192014"/>
          </a:xfrm>
          <a:prstGeom prst="rect">
            <a:avLst/>
          </a:prstGeom>
        </p:spPr>
      </p:pic>
      <p:sp>
        <p:nvSpPr>
          <p:cNvPr id="6" name="CaixaDeTexto 6">
            <a:extLst>
              <a:ext uri="{FF2B5EF4-FFF2-40B4-BE49-F238E27FC236}">
                <a16:creationId xmlns:a16="http://schemas.microsoft.com/office/drawing/2014/main" id="{5EDEE0E6-159F-4825-B6B3-DB7D19635B99}"/>
              </a:ext>
            </a:extLst>
          </p:cNvPr>
          <p:cNvSpPr txBox="1"/>
          <p:nvPr/>
        </p:nvSpPr>
        <p:spPr>
          <a:xfrm>
            <a:off x="6072675" y="1688173"/>
            <a:ext cx="2977234" cy="2277547"/>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O primeiro passo é um criar uma pasta dentro de “projects”, podendo assim ser criado seu projeto dentro desta pasta.</a:t>
            </a:r>
          </a:p>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Posteriormente é feito a criação do seu esquemático, de maneira que o layout possa ser criado através desse esquemático futuramente.</a:t>
            </a:r>
          </a:p>
          <a:p>
            <a:pPr algn="just"/>
            <a:endParaRPr lang="pt-BR" dirty="0">
              <a:latin typeface="Roboto Condensed" panose="020B0604020202020204" charset="0"/>
              <a:ea typeface="Roboto Condensed" panose="020B0604020202020204" charset="0"/>
            </a:endParaRPr>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3910878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Criação do encapsulamento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641871" y="1620187"/>
            <a:ext cx="3115266" cy="1815882"/>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Caso você vá realmente criar um enpasulamento é importante se atentar a questão do grid;</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É recomendado alinhar o grid de acordo com as dimensões passadas no datasheet do componente.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0187"/>
            <a:ext cx="4827596" cy="2202591"/>
          </a:xfrm>
          <a:prstGeom prst="rect">
            <a:avLst/>
          </a:prstGeom>
        </p:spPr>
      </p:pic>
    </p:spTree>
    <p:extLst>
      <p:ext uri="{BB962C8B-B14F-4D97-AF65-F5344CB8AC3E}">
        <p14:creationId xmlns:p14="http://schemas.microsoft.com/office/powerpoint/2010/main" val="37461699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Criação do encapsulamento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738648" y="1711881"/>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criar o corpo do encapsulamento vá em “line”.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711881"/>
            <a:ext cx="4924373" cy="2921094"/>
          </a:xfrm>
          <a:prstGeom prst="rect">
            <a:avLst/>
          </a:prstGeom>
        </p:spPr>
      </p:pic>
      <p:sp>
        <p:nvSpPr>
          <p:cNvPr id="7" name="Oval 6"/>
          <p:cNvSpPr/>
          <p:nvPr/>
        </p:nvSpPr>
        <p:spPr>
          <a:xfrm>
            <a:off x="767050" y="3241390"/>
            <a:ext cx="204107" cy="1639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863406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711881"/>
            <a:ext cx="4974823" cy="2692829"/>
          </a:xfrm>
          <a:prstGeom prst="rect">
            <a:avLst/>
          </a:prstGeom>
        </p:spPr>
      </p:pic>
      <p:sp>
        <p:nvSpPr>
          <p:cNvPr id="2" name="Title 1"/>
          <p:cNvSpPr>
            <a:spLocks noGrp="1"/>
          </p:cNvSpPr>
          <p:nvPr>
            <p:ph type="title"/>
          </p:nvPr>
        </p:nvSpPr>
        <p:spPr/>
        <p:txBody>
          <a:bodyPr/>
          <a:lstStyle/>
          <a:p>
            <a:r>
              <a:rPr lang="pt-BR" dirty="0"/>
              <a:t>Criação do encapsulamento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789098" y="1711881"/>
            <a:ext cx="3115266" cy="830997"/>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Depois coloque as vias para determinar onde serão as conexões elétricas.</a:t>
            </a:r>
          </a:p>
        </p:txBody>
      </p:sp>
      <p:sp>
        <p:nvSpPr>
          <p:cNvPr id="7" name="Oval 6"/>
          <p:cNvSpPr/>
          <p:nvPr/>
        </p:nvSpPr>
        <p:spPr>
          <a:xfrm>
            <a:off x="748131" y="3033285"/>
            <a:ext cx="204107" cy="1639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301259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711881"/>
            <a:ext cx="4748418" cy="3213801"/>
          </a:xfrm>
          <a:prstGeom prst="rect">
            <a:avLst/>
          </a:prstGeom>
        </p:spPr>
      </p:pic>
      <p:sp>
        <p:nvSpPr>
          <p:cNvPr id="2" name="Title 1"/>
          <p:cNvSpPr>
            <a:spLocks noGrp="1"/>
          </p:cNvSpPr>
          <p:nvPr>
            <p:ph type="title"/>
          </p:nvPr>
        </p:nvSpPr>
        <p:spPr/>
        <p:txBody>
          <a:bodyPr/>
          <a:lstStyle/>
          <a:p>
            <a:r>
              <a:rPr lang="pt-BR" dirty="0"/>
              <a:t>Criação do encapsulamento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738648" y="1711881"/>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Coloque as informações de nome e valor.</a:t>
            </a:r>
          </a:p>
        </p:txBody>
      </p:sp>
      <p:sp>
        <p:nvSpPr>
          <p:cNvPr id="7" name="Oval 6"/>
          <p:cNvSpPr/>
          <p:nvPr/>
        </p:nvSpPr>
        <p:spPr>
          <a:xfrm>
            <a:off x="912092" y="3131310"/>
            <a:ext cx="204107" cy="1639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064593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6" y="1711881"/>
            <a:ext cx="3355010" cy="3188042"/>
          </a:xfrm>
          <a:prstGeom prst="rect">
            <a:avLst/>
          </a:prstGeom>
        </p:spPr>
      </p:pic>
      <p:sp>
        <p:nvSpPr>
          <p:cNvPr id="2" name="Title 1"/>
          <p:cNvSpPr>
            <a:spLocks noGrp="1"/>
          </p:cNvSpPr>
          <p:nvPr>
            <p:ph type="title"/>
          </p:nvPr>
        </p:nvSpPr>
        <p:spPr/>
        <p:txBody>
          <a:bodyPr/>
          <a:lstStyle/>
          <a:p>
            <a:r>
              <a:rPr lang="pt-BR" dirty="0"/>
              <a:t>Device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169286" y="1711881"/>
            <a:ext cx="3115266"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Por fim, é feito o device, que nada mais é do que criar a relação do símbolo com o encapsulamento.</a:t>
            </a:r>
          </a:p>
        </p:txBody>
      </p:sp>
      <p:sp>
        <p:nvSpPr>
          <p:cNvPr id="7" name="Oval 6"/>
          <p:cNvSpPr/>
          <p:nvPr/>
        </p:nvSpPr>
        <p:spPr>
          <a:xfrm>
            <a:off x="1656224" y="2024636"/>
            <a:ext cx="204107" cy="1639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0406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6" y="1711881"/>
            <a:ext cx="2685670" cy="3061403"/>
          </a:xfrm>
          <a:prstGeom prst="rect">
            <a:avLst/>
          </a:prstGeom>
        </p:spPr>
      </p:pic>
      <p:sp>
        <p:nvSpPr>
          <p:cNvPr id="2" name="Title 1"/>
          <p:cNvSpPr>
            <a:spLocks noGrp="1"/>
          </p:cNvSpPr>
          <p:nvPr>
            <p:ph type="title"/>
          </p:nvPr>
        </p:nvSpPr>
        <p:spPr/>
        <p:txBody>
          <a:bodyPr/>
          <a:lstStyle/>
          <a:p>
            <a:r>
              <a:rPr lang="pt-BR" dirty="0"/>
              <a:t>Device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3499946" y="1711881"/>
            <a:ext cx="3115266" cy="830997"/>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Indo no símbolo de “add” você irá inserir o símbolo que foi criado.</a:t>
            </a:r>
          </a:p>
        </p:txBody>
      </p:sp>
      <p:sp>
        <p:nvSpPr>
          <p:cNvPr id="7" name="Oval 6"/>
          <p:cNvSpPr/>
          <p:nvPr/>
        </p:nvSpPr>
        <p:spPr>
          <a:xfrm>
            <a:off x="760743" y="2749850"/>
            <a:ext cx="204107" cy="1639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569461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43" y="1711881"/>
            <a:ext cx="3229426" cy="1724266"/>
          </a:xfrm>
          <a:prstGeom prst="rect">
            <a:avLst/>
          </a:prstGeom>
        </p:spPr>
      </p:pic>
      <p:sp>
        <p:nvSpPr>
          <p:cNvPr id="2" name="Title 1"/>
          <p:cNvSpPr>
            <a:spLocks noGrp="1"/>
          </p:cNvSpPr>
          <p:nvPr>
            <p:ph type="title"/>
          </p:nvPr>
        </p:nvSpPr>
        <p:spPr/>
        <p:txBody>
          <a:bodyPr/>
          <a:lstStyle/>
          <a:p>
            <a:r>
              <a:rPr lang="pt-BR" dirty="0"/>
              <a:t>Device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116</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3990169" y="1711881"/>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Depois você irá adicionar o encapsulamento criado.</a:t>
            </a:r>
          </a:p>
        </p:txBody>
      </p:sp>
      <p:sp>
        <p:nvSpPr>
          <p:cNvPr id="7" name="Oval 6"/>
          <p:cNvSpPr/>
          <p:nvPr/>
        </p:nvSpPr>
        <p:spPr>
          <a:xfrm>
            <a:off x="1469346" y="2421583"/>
            <a:ext cx="1866637" cy="422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946157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711881"/>
            <a:ext cx="3327771" cy="3055611"/>
          </a:xfrm>
          <a:prstGeom prst="rect">
            <a:avLst/>
          </a:prstGeom>
        </p:spPr>
      </p:pic>
      <p:sp>
        <p:nvSpPr>
          <p:cNvPr id="2" name="Title 1"/>
          <p:cNvSpPr>
            <a:spLocks noGrp="1"/>
          </p:cNvSpPr>
          <p:nvPr>
            <p:ph type="title"/>
          </p:nvPr>
        </p:nvSpPr>
        <p:spPr/>
        <p:txBody>
          <a:bodyPr/>
          <a:lstStyle/>
          <a:p>
            <a:r>
              <a:rPr lang="pt-BR" dirty="0"/>
              <a:t>Device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117</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142046" y="1711881"/>
            <a:ext cx="3115266"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Dar um OK.</a:t>
            </a:r>
          </a:p>
        </p:txBody>
      </p:sp>
    </p:spTree>
    <p:extLst>
      <p:ext uri="{BB962C8B-B14F-4D97-AF65-F5344CB8AC3E}">
        <p14:creationId xmlns:p14="http://schemas.microsoft.com/office/powerpoint/2010/main" val="12271782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Device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870550" y="1711882"/>
            <a:ext cx="3115266"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Irá aparecer um símbolo de warning, isso significa que ambos ainda não estão interligaods.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711882"/>
            <a:ext cx="5056275" cy="2525890"/>
          </a:xfrm>
          <a:prstGeom prst="rect">
            <a:avLst/>
          </a:prstGeom>
        </p:spPr>
      </p:pic>
      <p:sp>
        <p:nvSpPr>
          <p:cNvPr id="8" name="Oval 7"/>
          <p:cNvSpPr/>
          <p:nvPr/>
        </p:nvSpPr>
        <p:spPr>
          <a:xfrm>
            <a:off x="4073808" y="3073285"/>
            <a:ext cx="1866637" cy="422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334555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98" y="1711881"/>
            <a:ext cx="5390304" cy="2547288"/>
          </a:xfrm>
          <a:prstGeom prst="rect">
            <a:avLst/>
          </a:prstGeom>
        </p:spPr>
      </p:pic>
      <p:sp>
        <p:nvSpPr>
          <p:cNvPr id="2" name="Title 1"/>
          <p:cNvSpPr>
            <a:spLocks noGrp="1"/>
          </p:cNvSpPr>
          <p:nvPr>
            <p:ph type="title"/>
          </p:nvPr>
        </p:nvSpPr>
        <p:spPr/>
        <p:txBody>
          <a:bodyPr/>
          <a:lstStyle/>
          <a:p>
            <a:r>
              <a:rPr lang="pt-BR" dirty="0"/>
              <a:t>Device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6405602" y="1714780"/>
            <a:ext cx="2479844" cy="1815882"/>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resolver o warning você deve fazer a conexão entre símbolo e encapsulamento através do “Connect”;</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Faça a associação de cada pino.</a:t>
            </a:r>
          </a:p>
        </p:txBody>
      </p:sp>
      <p:sp>
        <p:nvSpPr>
          <p:cNvPr id="7" name="Oval 6"/>
          <p:cNvSpPr/>
          <p:nvPr/>
        </p:nvSpPr>
        <p:spPr>
          <a:xfrm>
            <a:off x="1015298" y="3354747"/>
            <a:ext cx="1866637" cy="422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91035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Criação de Esquemático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61" y="1436846"/>
            <a:ext cx="6596294" cy="3421827"/>
          </a:xfrm>
          <a:prstGeom prst="rect">
            <a:avLst/>
          </a:prstGeom>
        </p:spPr>
      </p:pic>
      <p:sp>
        <p:nvSpPr>
          <p:cNvPr id="8" name="CaixaDeTexto 6">
            <a:extLst>
              <a:ext uri="{FF2B5EF4-FFF2-40B4-BE49-F238E27FC236}">
                <a16:creationId xmlns:a16="http://schemas.microsoft.com/office/drawing/2014/main" id="{5EDEE0E6-159F-4825-B6B3-DB7D19635B99}"/>
              </a:ext>
            </a:extLst>
          </p:cNvPr>
          <p:cNvSpPr txBox="1"/>
          <p:nvPr/>
        </p:nvSpPr>
        <p:spPr>
          <a:xfrm>
            <a:off x="7056645" y="1538715"/>
            <a:ext cx="1993263" cy="984885"/>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Irá abrir a seguinte aba.</a:t>
            </a:r>
          </a:p>
          <a:p>
            <a:pPr algn="just"/>
            <a:endParaRPr lang="pt-BR" dirty="0">
              <a:latin typeface="Roboto Condensed" panose="020B0604020202020204" charset="0"/>
              <a:ea typeface="Roboto Condensed" panose="020B0604020202020204" charset="0"/>
            </a:endParaRPr>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0071351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6" y="1711881"/>
            <a:ext cx="5649256" cy="2601565"/>
          </a:xfrm>
          <a:prstGeom prst="rect">
            <a:avLst/>
          </a:prstGeom>
        </p:spPr>
      </p:pic>
      <p:sp>
        <p:nvSpPr>
          <p:cNvPr id="2" name="Title 1"/>
          <p:cNvSpPr>
            <a:spLocks noGrp="1"/>
          </p:cNvSpPr>
          <p:nvPr>
            <p:ph type="title"/>
          </p:nvPr>
        </p:nvSpPr>
        <p:spPr/>
        <p:txBody>
          <a:bodyPr/>
          <a:lstStyle/>
          <a:p>
            <a:r>
              <a:rPr lang="pt-BR" dirty="0"/>
              <a:t>Device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738648" y="1711881"/>
            <a:ext cx="3115266"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O aviso irá sumir.</a:t>
            </a:r>
          </a:p>
        </p:txBody>
      </p:sp>
      <p:sp>
        <p:nvSpPr>
          <p:cNvPr id="7" name="Oval 6"/>
          <p:cNvSpPr/>
          <p:nvPr/>
        </p:nvSpPr>
        <p:spPr>
          <a:xfrm>
            <a:off x="4679205" y="3046418"/>
            <a:ext cx="1866637" cy="422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079253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716630"/>
            <a:ext cx="4763165" cy="2924583"/>
          </a:xfrm>
          <a:prstGeom prst="rect">
            <a:avLst/>
          </a:prstGeom>
        </p:spPr>
      </p:pic>
      <p:sp>
        <p:nvSpPr>
          <p:cNvPr id="2" name="Title 1"/>
          <p:cNvSpPr>
            <a:spLocks noGrp="1"/>
          </p:cNvSpPr>
          <p:nvPr>
            <p:ph type="title"/>
          </p:nvPr>
        </p:nvSpPr>
        <p:spPr/>
        <p:txBody>
          <a:bodyPr/>
          <a:lstStyle/>
          <a:p>
            <a:r>
              <a:rPr lang="pt-BR" dirty="0"/>
              <a:t>Device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577440" y="1716630"/>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Por fim, você irá acrescentar o prefixo do seu componente.</a:t>
            </a:r>
          </a:p>
        </p:txBody>
      </p:sp>
      <p:sp>
        <p:nvSpPr>
          <p:cNvPr id="7" name="Oval 6"/>
          <p:cNvSpPr/>
          <p:nvPr/>
        </p:nvSpPr>
        <p:spPr>
          <a:xfrm>
            <a:off x="2262538" y="4068024"/>
            <a:ext cx="1866637" cy="422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61626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711881"/>
            <a:ext cx="4856421" cy="2966567"/>
          </a:xfrm>
          <a:prstGeom prst="rect">
            <a:avLst/>
          </a:prstGeom>
        </p:spPr>
      </p:pic>
      <p:sp>
        <p:nvSpPr>
          <p:cNvPr id="2" name="Title 1"/>
          <p:cNvSpPr>
            <a:spLocks noGrp="1"/>
          </p:cNvSpPr>
          <p:nvPr>
            <p:ph type="title"/>
          </p:nvPr>
        </p:nvSpPr>
        <p:spPr/>
        <p:txBody>
          <a:bodyPr/>
          <a:lstStyle/>
          <a:p>
            <a:r>
              <a:rPr lang="pt-BR" dirty="0"/>
              <a:t>Device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738648" y="1711881"/>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Agora basta salvar a sua biblioteca.</a:t>
            </a:r>
          </a:p>
        </p:txBody>
      </p:sp>
    </p:spTree>
    <p:extLst>
      <p:ext uri="{BB962C8B-B14F-4D97-AF65-F5344CB8AC3E}">
        <p14:creationId xmlns:p14="http://schemas.microsoft.com/office/powerpoint/2010/main" val="3020102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Device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109091" y="1711881"/>
            <a:ext cx="3115266" cy="2400657"/>
          </a:xfrm>
          <a:prstGeom prst="rect">
            <a:avLst/>
          </a:prstGeom>
          <a:noFill/>
        </p:spPr>
        <p:txBody>
          <a:bodyPr wrap="square" rtlCol="0">
            <a:spAutoFit/>
          </a:bodyPr>
          <a:lstStyle/>
          <a:p>
            <a:pPr marL="285750" indent="-285750" algn="just">
              <a:buFont typeface="Arial" panose="020B0604020202020204" pitchFamily="34" charset="0"/>
              <a:buChar char="•"/>
            </a:pPr>
            <a:r>
              <a:rPr lang="pt-BR" sz="1600">
                <a:latin typeface="Roboto Condensed" panose="020B0604020202020204" charset="0"/>
                <a:ea typeface="Roboto Condensed" panose="020B0604020202020204" charset="0"/>
              </a:rPr>
              <a:t>Aqui é possível visualizar a biblioteca criada;</a:t>
            </a:r>
            <a:endParaRPr lang="pt-BR" sz="1600" dirty="0">
              <a:latin typeface="Roboto Condensed" panose="020B0604020202020204" charset="0"/>
              <a:ea typeface="Roboto Condensed" panose="020B0604020202020204" charset="0"/>
            </a:endParaRP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Site para download de bibliotecas: </a:t>
            </a:r>
            <a:r>
              <a:rPr lang="en-US" dirty="0"/>
              <a:t>Libraries: </a:t>
            </a:r>
            <a:r>
              <a:rPr lang="en-US" u="sng" dirty="0">
                <a:hlinkClick r:id="rId2"/>
              </a:rPr>
              <a:t>http://eagle.autodesk.com/eagle/libraries</a:t>
            </a:r>
            <a:endParaRPr lang="en-US" u="sng" dirty="0"/>
          </a:p>
          <a:p>
            <a:pPr marL="285750" indent="-285750" algn="just">
              <a:buFont typeface="Arial" panose="020B0604020202020204" pitchFamily="34" charset="0"/>
              <a:buChar char="•"/>
            </a:pPr>
            <a:r>
              <a:rPr lang="en-US" dirty="0"/>
              <a:t>Uma </a:t>
            </a:r>
            <a:r>
              <a:rPr lang="en-US" dirty="0" err="1"/>
              <a:t>outra</a:t>
            </a:r>
            <a:r>
              <a:rPr lang="en-US" dirty="0"/>
              <a:t> </a:t>
            </a:r>
            <a:r>
              <a:rPr lang="en-US" dirty="0" err="1"/>
              <a:t>ferramenta</a:t>
            </a:r>
            <a:r>
              <a:rPr lang="en-US" dirty="0"/>
              <a:t> </a:t>
            </a:r>
            <a:r>
              <a:rPr lang="en-US" dirty="0" err="1"/>
              <a:t>interessante</a:t>
            </a:r>
            <a:r>
              <a:rPr lang="en-US" dirty="0"/>
              <a:t> é a de </a:t>
            </a:r>
            <a:r>
              <a:rPr lang="en-US" dirty="0" err="1"/>
              <a:t>autosave</a:t>
            </a:r>
            <a:r>
              <a:rPr lang="en-US" dirty="0"/>
              <a:t>, </a:t>
            </a:r>
            <a:r>
              <a:rPr lang="en-US" dirty="0" err="1"/>
              <a:t>vá</a:t>
            </a:r>
            <a:r>
              <a:rPr lang="en-US" dirty="0"/>
              <a:t> </a:t>
            </a:r>
            <a:r>
              <a:rPr lang="en-US" dirty="0" err="1"/>
              <a:t>em</a:t>
            </a:r>
            <a:r>
              <a:rPr lang="en-US" dirty="0"/>
              <a:t> “Options” -&gt; “Backup”.</a:t>
            </a:r>
            <a:endParaRPr lang="pt-BR" dirty="0"/>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275" y="1711881"/>
            <a:ext cx="3294816" cy="3146337"/>
          </a:xfrm>
          <a:prstGeom prst="rect">
            <a:avLst/>
          </a:prstGeom>
        </p:spPr>
      </p:pic>
    </p:spTree>
    <p:extLst>
      <p:ext uri="{BB962C8B-B14F-4D97-AF65-F5344CB8AC3E}">
        <p14:creationId xmlns:p14="http://schemas.microsoft.com/office/powerpoint/2010/main" val="19841630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r>
              <a:rPr lang="pt-BR" dirty="0">
                <a:solidFill>
                  <a:schemeClr val="bg1"/>
                </a:solidFill>
              </a:rPr>
              <a:t>www.eletronjun.com.br            @eletronjun          /    eletronjun</a:t>
            </a:r>
          </a:p>
        </p:txBody>
      </p:sp>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124</a:t>
            </a:fld>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625" y="4660609"/>
            <a:ext cx="462765" cy="267375"/>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358" y="4698968"/>
            <a:ext cx="190659" cy="190659"/>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833" y="4658610"/>
            <a:ext cx="314627" cy="314627"/>
          </a:xfrm>
          <a:prstGeom prst="rect">
            <a:avLst/>
          </a:prstGeom>
        </p:spPr>
      </p:pic>
      <p:sp>
        <p:nvSpPr>
          <p:cNvPr id="8" name="CaixaDeTexto 7"/>
          <p:cNvSpPr txBox="1"/>
          <p:nvPr/>
        </p:nvSpPr>
        <p:spPr>
          <a:xfrm>
            <a:off x="2660800" y="2463796"/>
            <a:ext cx="3879588" cy="1015663"/>
          </a:xfrm>
          <a:prstGeom prst="rect">
            <a:avLst/>
          </a:prstGeom>
          <a:noFill/>
        </p:spPr>
        <p:txBody>
          <a:bodyPr wrap="none" rtlCol="0">
            <a:spAutoFit/>
          </a:bodyPr>
          <a:lstStyle/>
          <a:p>
            <a:r>
              <a:rPr lang="pt-BR" sz="6000" dirty="0">
                <a:latin typeface="Rockwell" panose="02060603020205020403" pitchFamily="18" charset="0"/>
              </a:rPr>
              <a:t>Obrigado!</a:t>
            </a:r>
          </a:p>
        </p:txBody>
      </p:sp>
      <p:pic>
        <p:nvPicPr>
          <p:cNvPr id="9" name="Imagem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5116" y="1134404"/>
            <a:ext cx="1550955" cy="1329390"/>
          </a:xfrm>
          <a:prstGeom prst="rect">
            <a:avLst/>
          </a:prstGeom>
        </p:spPr>
      </p:pic>
    </p:spTree>
    <p:extLst>
      <p:ext uri="{BB962C8B-B14F-4D97-AF65-F5344CB8AC3E}">
        <p14:creationId xmlns:p14="http://schemas.microsoft.com/office/powerpoint/2010/main" val="410265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Sistema Grid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47" y="1424437"/>
            <a:ext cx="5231111" cy="3649695"/>
          </a:xfrm>
          <a:prstGeom prst="rect">
            <a:avLst/>
          </a:prstGeom>
        </p:spPr>
      </p:pic>
      <p:sp>
        <p:nvSpPr>
          <p:cNvPr id="8" name="CaixaDeTexto 6">
            <a:extLst>
              <a:ext uri="{FF2B5EF4-FFF2-40B4-BE49-F238E27FC236}">
                <a16:creationId xmlns:a16="http://schemas.microsoft.com/office/drawing/2014/main" id="{5EDEE0E6-159F-4825-B6B3-DB7D19635B99}"/>
              </a:ext>
            </a:extLst>
          </p:cNvPr>
          <p:cNvSpPr txBox="1"/>
          <p:nvPr/>
        </p:nvSpPr>
        <p:spPr>
          <a:xfrm>
            <a:off x="5801508" y="1551328"/>
            <a:ext cx="2901057" cy="2492990"/>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Ao mover a seta do mouse pela tela é possível observar que o esqeumático funciona através de um sistema de coordenadas, de maneiro que em (1) está a coordenada (0,0).</a:t>
            </a:r>
          </a:p>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Além disso é possível mudar a escada através do grid, como mostrado em (2).</a:t>
            </a:r>
          </a:p>
          <a:p>
            <a:pPr algn="just"/>
            <a:endParaRPr lang="pt-BR" dirty="0">
              <a:latin typeface="Roboto Condensed" panose="020B0604020202020204" charset="0"/>
              <a:ea typeface="Roboto Condensed" panose="020B0604020202020204" charset="0"/>
            </a:endParaRPr>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0141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Sistema de Grid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599709" y="1526230"/>
            <a:ext cx="2901057" cy="2492990"/>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Ao clicar no grid é possível fazer as alterações;</a:t>
            </a:r>
          </a:p>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Tente não ficar modificando o grid, pois isso pode acarretar em problemas no projeto, como não conseguir realizar alguma conexões de componentes;</a:t>
            </a:r>
          </a:p>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Para mostrar o grid bata deixar em “on” na parte de display, como em (1).</a:t>
            </a:r>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969" y="1526855"/>
            <a:ext cx="2924583" cy="2800741"/>
          </a:xfrm>
          <a:prstGeom prst="rect">
            <a:avLst/>
          </a:prstGeom>
        </p:spPr>
      </p:pic>
      <p:sp>
        <p:nvSpPr>
          <p:cNvPr id="5" name="Oval 4"/>
          <p:cNvSpPr/>
          <p:nvPr/>
        </p:nvSpPr>
        <p:spPr>
          <a:xfrm>
            <a:off x="1034217" y="2129491"/>
            <a:ext cx="498191" cy="4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470548" y="2129491"/>
            <a:ext cx="312906" cy="369332"/>
          </a:xfrm>
          <a:prstGeom prst="rect">
            <a:avLst/>
          </a:prstGeom>
          <a:noFill/>
        </p:spPr>
        <p:txBody>
          <a:bodyPr wrap="none" lIns="91440" tIns="45720" rIns="91440" bIns="45720">
            <a:spAutoFit/>
          </a:bodyPr>
          <a:lstStyle/>
          <a:p>
            <a:pPr algn="ctr"/>
            <a:r>
              <a:rPr lang="en-US" sz="1800" b="0" cap="none" spc="0" dirty="0">
                <a:ln w="0"/>
                <a:solidFill>
                  <a:srgbClr val="F41010"/>
                </a:solidFill>
                <a:effectLst>
                  <a:outerShdw blurRad="38100" dist="19050" dir="2700000" algn="tl" rotWithShape="0">
                    <a:schemeClr val="dk1">
                      <a:alpha val="40000"/>
                    </a:schemeClr>
                  </a:outerShdw>
                </a:effectLst>
              </a:rPr>
              <a:t>1</a:t>
            </a:r>
          </a:p>
        </p:txBody>
      </p:sp>
    </p:spTree>
    <p:extLst>
      <p:ext uri="{BB962C8B-B14F-4D97-AF65-F5344CB8AC3E}">
        <p14:creationId xmlns:p14="http://schemas.microsoft.com/office/powerpoint/2010/main" val="1469521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20" y="1416395"/>
            <a:ext cx="3506948" cy="3752658"/>
          </a:xfrm>
          <a:prstGeom prst="rect">
            <a:avLst/>
          </a:prstGeom>
        </p:spPr>
      </p:pic>
      <p:sp>
        <p:nvSpPr>
          <p:cNvPr id="2" name="Title 1"/>
          <p:cNvSpPr>
            <a:spLocks noGrp="1"/>
          </p:cNvSpPr>
          <p:nvPr>
            <p:ph type="title"/>
          </p:nvPr>
        </p:nvSpPr>
        <p:spPr/>
        <p:txBody>
          <a:bodyPr/>
          <a:lstStyle/>
          <a:p>
            <a:r>
              <a:rPr lang="pt-BR" dirty="0"/>
              <a:t>Sistema de Grid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599709" y="1526230"/>
            <a:ext cx="2901057" cy="1938992"/>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Caso você queira fazer alterações do cursor ou cor da tela basta ir em “Options” -&gt; “User interface”, como mostrado em (1);</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Essas alterações podem ser feitas tanto para a tela de schematich quanto para a tela de layout.</a:t>
            </a:r>
          </a:p>
        </p:txBody>
      </p:sp>
      <p:sp>
        <p:nvSpPr>
          <p:cNvPr id="5" name="Oval 4"/>
          <p:cNvSpPr/>
          <p:nvPr/>
        </p:nvSpPr>
        <p:spPr>
          <a:xfrm>
            <a:off x="1273854" y="1416395"/>
            <a:ext cx="258553" cy="3178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451977" y="1390635"/>
            <a:ext cx="312906" cy="369332"/>
          </a:xfrm>
          <a:prstGeom prst="rect">
            <a:avLst/>
          </a:prstGeom>
          <a:noFill/>
        </p:spPr>
        <p:txBody>
          <a:bodyPr wrap="none" lIns="91440" tIns="45720" rIns="91440" bIns="45720">
            <a:spAutoFit/>
          </a:bodyPr>
          <a:lstStyle/>
          <a:p>
            <a:pPr algn="ctr"/>
            <a:r>
              <a:rPr lang="en-US" sz="1800" b="0" cap="none" spc="0" dirty="0">
                <a:ln w="0"/>
                <a:solidFill>
                  <a:srgbClr val="F41010"/>
                </a:solidFill>
                <a:effectLst>
                  <a:outerShdw blurRad="38100" dist="19050" dir="2700000" algn="tl" rotWithShape="0">
                    <a:schemeClr val="dk1">
                      <a:alpha val="40000"/>
                    </a:schemeClr>
                  </a:outerShdw>
                </a:effectLst>
              </a:rPr>
              <a:t>1</a:t>
            </a:r>
          </a:p>
        </p:txBody>
      </p:sp>
    </p:spTree>
    <p:extLst>
      <p:ext uri="{BB962C8B-B14F-4D97-AF65-F5344CB8AC3E}">
        <p14:creationId xmlns:p14="http://schemas.microsoft.com/office/powerpoint/2010/main" val="98761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Salvando o projeto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599709" y="1526230"/>
            <a:ext cx="2901057" cy="1169551"/>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Para salvar o esquemático é só ultilizar o comando “Cntrl+S”, podendo assim colcoar o nome que você desejar para o esquemático.</a:t>
            </a:r>
            <a:endParaRPr lang="pt-BR" sz="1600" dirty="0">
              <a:latin typeface="Roboto Condensed" panose="020B0604020202020204" charset="0"/>
              <a:ea typeface="Roboto Condensed" panose="020B060402020202020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524" y="1416395"/>
            <a:ext cx="2126781" cy="3193365"/>
          </a:xfrm>
          <a:prstGeom prst="rect">
            <a:avLst/>
          </a:prstGeom>
        </p:spPr>
      </p:pic>
    </p:spTree>
    <p:extLst>
      <p:ext uri="{BB962C8B-B14F-4D97-AF65-F5344CB8AC3E}">
        <p14:creationId xmlns:p14="http://schemas.microsoft.com/office/powerpoint/2010/main" val="197510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08" y="1390635"/>
            <a:ext cx="5467279" cy="3700390"/>
          </a:xfrm>
          <a:prstGeom prst="rect">
            <a:avLst/>
          </a:prstGeom>
        </p:spPr>
      </p:pic>
      <p:sp>
        <p:nvSpPr>
          <p:cNvPr id="2" name="Title 1"/>
          <p:cNvSpPr>
            <a:spLocks noGrp="1"/>
          </p:cNvSpPr>
          <p:nvPr>
            <p:ph type="title"/>
          </p:nvPr>
        </p:nvSpPr>
        <p:spPr/>
        <p:txBody>
          <a:bodyPr/>
          <a:lstStyle/>
          <a:p>
            <a:r>
              <a:rPr lang="pt-BR" dirty="0"/>
              <a:t>Margem de Desenho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849545" y="1455812"/>
            <a:ext cx="2901057" cy="2646878"/>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As margens de desenho possuem uma biblioteca que fica no mesmo local onde é possível selecionar componentes, como mostrado em (1);</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 biblioteca das margens de desenho tem o nome de “frame” (2);</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Por padrão é escolhido a margem de desenho A4-LOC, como mostrado em (3).</a:t>
            </a:r>
          </a:p>
        </p:txBody>
      </p:sp>
      <p:sp>
        <p:nvSpPr>
          <p:cNvPr id="5" name="Oval 4"/>
          <p:cNvSpPr/>
          <p:nvPr/>
        </p:nvSpPr>
        <p:spPr>
          <a:xfrm>
            <a:off x="359454" y="2715474"/>
            <a:ext cx="220717" cy="248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469812" y="2655029"/>
            <a:ext cx="312906" cy="369332"/>
          </a:xfrm>
          <a:prstGeom prst="rect">
            <a:avLst/>
          </a:prstGeom>
          <a:noFill/>
        </p:spPr>
        <p:txBody>
          <a:bodyPr wrap="none" lIns="91440" tIns="45720" rIns="91440" bIns="45720">
            <a:spAutoFit/>
          </a:bodyPr>
          <a:lstStyle/>
          <a:p>
            <a:pPr algn="ctr"/>
            <a:r>
              <a:rPr lang="en-US" sz="1800" b="0" cap="none" spc="0" dirty="0">
                <a:ln w="0"/>
                <a:solidFill>
                  <a:srgbClr val="F41010"/>
                </a:solidFill>
                <a:effectLst>
                  <a:outerShdw blurRad="38100" dist="19050" dir="2700000" algn="tl" rotWithShape="0">
                    <a:schemeClr val="dk1">
                      <a:alpha val="40000"/>
                    </a:schemeClr>
                  </a:outerShdw>
                </a:effectLst>
              </a:rPr>
              <a:t>1</a:t>
            </a:r>
          </a:p>
        </p:txBody>
      </p:sp>
      <p:sp>
        <p:nvSpPr>
          <p:cNvPr id="9" name="Oval 8"/>
          <p:cNvSpPr/>
          <p:nvPr/>
        </p:nvSpPr>
        <p:spPr>
          <a:xfrm>
            <a:off x="1716340" y="2289153"/>
            <a:ext cx="220717" cy="138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1937057" y="2173855"/>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1" name="Rectangle 10"/>
          <p:cNvSpPr/>
          <p:nvPr/>
        </p:nvSpPr>
        <p:spPr>
          <a:xfrm>
            <a:off x="2041860" y="2594585"/>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3</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2" name="Oval 11"/>
          <p:cNvSpPr/>
          <p:nvPr/>
        </p:nvSpPr>
        <p:spPr>
          <a:xfrm>
            <a:off x="1765738" y="2722611"/>
            <a:ext cx="327923" cy="121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7835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6" y="1411238"/>
            <a:ext cx="4868393" cy="3461095"/>
          </a:xfrm>
          <a:prstGeom prst="rect">
            <a:avLst/>
          </a:prstGeom>
        </p:spPr>
      </p:pic>
      <p:sp>
        <p:nvSpPr>
          <p:cNvPr id="2" name="Title 1"/>
          <p:cNvSpPr>
            <a:spLocks noGrp="1"/>
          </p:cNvSpPr>
          <p:nvPr>
            <p:ph type="title"/>
          </p:nvPr>
        </p:nvSpPr>
        <p:spPr/>
        <p:txBody>
          <a:bodyPr/>
          <a:lstStyle/>
          <a:p>
            <a:r>
              <a:rPr lang="pt-BR" dirty="0"/>
              <a:t>Margem de Desenho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599709" y="1526230"/>
            <a:ext cx="3355105" cy="2954655"/>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Após selecionar a margem de desenho você irá posicioná-la na coordena (0,0), como mostrado em (1);</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ter uma visão geral do projeto basta aperta no ícone de “zoom fit” como mostrado em (2).</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No canto inferior direito é possível vizualizar as informações gerais do projeto, de maneira que ao salvar e apertar no incone de “redraw” (3) aparecerá a data e hora em que o projeto foi salvo.</a:t>
            </a:r>
          </a:p>
        </p:txBody>
      </p:sp>
      <p:sp>
        <p:nvSpPr>
          <p:cNvPr id="5" name="Oval 4"/>
          <p:cNvSpPr/>
          <p:nvPr/>
        </p:nvSpPr>
        <p:spPr>
          <a:xfrm>
            <a:off x="2661220" y="4354932"/>
            <a:ext cx="258553" cy="3178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2860965" y="4488078"/>
            <a:ext cx="312906" cy="369332"/>
          </a:xfrm>
          <a:prstGeom prst="rect">
            <a:avLst/>
          </a:prstGeom>
          <a:noFill/>
        </p:spPr>
        <p:txBody>
          <a:bodyPr wrap="none" lIns="91440" tIns="45720" rIns="91440" bIns="45720">
            <a:spAutoFit/>
          </a:bodyPr>
          <a:lstStyle/>
          <a:p>
            <a:pPr algn="ctr"/>
            <a:r>
              <a:rPr lang="en-US" sz="1800" b="0" cap="none" spc="0" dirty="0">
                <a:ln w="0"/>
                <a:solidFill>
                  <a:srgbClr val="F41010"/>
                </a:solidFill>
                <a:effectLst>
                  <a:outerShdw blurRad="38100" dist="19050" dir="2700000" algn="tl" rotWithShape="0">
                    <a:schemeClr val="dk1">
                      <a:alpha val="40000"/>
                    </a:schemeClr>
                  </a:outerShdw>
                </a:effectLst>
              </a:rPr>
              <a:t>1</a:t>
            </a:r>
          </a:p>
        </p:txBody>
      </p:sp>
      <p:sp>
        <p:nvSpPr>
          <p:cNvPr id="9" name="Oval 8"/>
          <p:cNvSpPr/>
          <p:nvPr/>
        </p:nvSpPr>
        <p:spPr>
          <a:xfrm>
            <a:off x="1835105" y="1482214"/>
            <a:ext cx="196543" cy="202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1776922" y="1602387"/>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1" name="Oval 10"/>
          <p:cNvSpPr/>
          <p:nvPr/>
        </p:nvSpPr>
        <p:spPr>
          <a:xfrm>
            <a:off x="2226938" y="1482214"/>
            <a:ext cx="196543" cy="202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2168129" y="1608870"/>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3</a:t>
            </a:r>
            <a:endParaRPr lang="en-US" sz="1800" b="0" cap="none" spc="0" dirty="0">
              <a:ln w="0"/>
              <a:solidFill>
                <a:srgbClr val="F4101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2564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Margem de Desenho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4" name="Picture 3"/>
          <p:cNvPicPr>
            <a:picLocks noChangeAspect="1"/>
          </p:cNvPicPr>
          <p:nvPr/>
        </p:nvPicPr>
        <p:blipFill>
          <a:blip r:embed="rId2"/>
          <a:stretch>
            <a:fillRect/>
          </a:stretch>
        </p:blipFill>
        <p:spPr>
          <a:xfrm>
            <a:off x="1481959" y="1523995"/>
            <a:ext cx="4673821" cy="3619505"/>
          </a:xfrm>
          <a:prstGeom prst="rect">
            <a:avLst/>
          </a:prstGeom>
        </p:spPr>
      </p:pic>
    </p:spTree>
    <p:extLst>
      <p:ext uri="{BB962C8B-B14F-4D97-AF65-F5344CB8AC3E}">
        <p14:creationId xmlns:p14="http://schemas.microsoft.com/office/powerpoint/2010/main" val="320098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Recomendações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
        <p:nvSpPr>
          <p:cNvPr id="4" name="TextBox 3"/>
          <p:cNvSpPr txBox="1"/>
          <p:nvPr/>
        </p:nvSpPr>
        <p:spPr>
          <a:xfrm>
            <a:off x="814275" y="1944387"/>
            <a:ext cx="7010252" cy="1785104"/>
          </a:xfrm>
          <a:prstGeom prst="rect">
            <a:avLst/>
          </a:prstGeom>
          <a:noFill/>
        </p:spPr>
        <p:txBody>
          <a:bodyPr wrap="none" rtlCol="0">
            <a:spAutoFit/>
          </a:bodyPr>
          <a:lstStyle/>
          <a:p>
            <a:pPr marL="285750" indent="-285750" fontAlgn="base">
              <a:buFont typeface="Arial" panose="020B0604020202020204" pitchFamily="34" charset="0"/>
              <a:buChar char="•"/>
            </a:pPr>
            <a:r>
              <a:rPr lang="pt-BR" sz="1600" dirty="0">
                <a:latin typeface="Roboto Condensed" panose="020B0604020202020204" charset="0"/>
                <a:ea typeface="Roboto Condensed" panose="020B0604020202020204" charset="0"/>
              </a:rPr>
              <a:t>Todos de câmera ligada</a:t>
            </a:r>
          </a:p>
          <a:p>
            <a:pPr marL="285750" indent="-285750" fontAlgn="base">
              <a:buFont typeface="Arial" panose="020B0604020202020204" pitchFamily="34" charset="0"/>
              <a:buChar char="•"/>
            </a:pPr>
            <a:r>
              <a:rPr lang="pt-BR" sz="1600" dirty="0">
                <a:latin typeface="Roboto Condensed" panose="020B0604020202020204" charset="0"/>
                <a:ea typeface="Roboto Condensed" panose="020B0604020202020204" charset="0"/>
              </a:rPr>
              <a:t>Quer falar ou tirar alguma dúvida dá um sinal de vida (manda mensagem no chat)</a:t>
            </a:r>
          </a:p>
          <a:p>
            <a:pPr marL="285750" indent="-285750" fontAlgn="base">
              <a:buFont typeface="Arial" panose="020B0604020202020204" pitchFamily="34" charset="0"/>
              <a:buChar char="•"/>
            </a:pPr>
            <a:r>
              <a:rPr lang="pt-BR" sz="1600" dirty="0">
                <a:latin typeface="Roboto Condensed" panose="020B0604020202020204" charset="0"/>
                <a:ea typeface="Roboto Condensed" panose="020B0604020202020204" charset="0"/>
              </a:rPr>
              <a:t>Não deixe que só os diretores falem e reajam para não ficar um silêncio mortal</a:t>
            </a:r>
          </a:p>
          <a:p>
            <a:pPr marL="285750" indent="-285750" fontAlgn="base">
              <a:buFont typeface="Arial" panose="020B0604020202020204" pitchFamily="34" charset="0"/>
              <a:buChar char="•"/>
            </a:pPr>
            <a:r>
              <a:rPr lang="pt-BR" sz="1600" dirty="0">
                <a:latin typeface="Roboto Condensed" panose="020B0604020202020204" charset="0"/>
                <a:ea typeface="Roboto Condensed" panose="020B0604020202020204" charset="0"/>
              </a:rPr>
              <a:t>Foquem aqui e no momento (sim, o momento)</a:t>
            </a:r>
          </a:p>
          <a:p>
            <a:pPr marL="285750" indent="-285750" fontAlgn="base">
              <a:buFont typeface="Arial" panose="020B0604020202020204" pitchFamily="34" charset="0"/>
              <a:buChar char="•"/>
            </a:pPr>
            <a:r>
              <a:rPr lang="pt-BR" sz="1600" dirty="0">
                <a:latin typeface="Roboto Condensed" panose="020B0604020202020204" charset="0"/>
                <a:ea typeface="Roboto Condensed" panose="020B0604020202020204" charset="0"/>
              </a:rPr>
              <a:t>Fone de ouvido se possível</a:t>
            </a:r>
          </a:p>
          <a:p>
            <a:pPr marL="285750" indent="-285750" fontAlgn="base">
              <a:buFont typeface="Arial" panose="020B0604020202020204" pitchFamily="34" charset="0"/>
              <a:buChar char="•"/>
            </a:pPr>
            <a:r>
              <a:rPr lang="pt-BR" sz="1600" dirty="0">
                <a:latin typeface="Roboto Condensed" panose="020B0604020202020204" charset="0"/>
                <a:ea typeface="Roboto Condensed" panose="020B0604020202020204" charset="0"/>
              </a:rPr>
              <a:t>Mudo se não estiver falando</a:t>
            </a:r>
          </a:p>
          <a:p>
            <a:endParaRPr lang="pt-BR" dirty="0"/>
          </a:p>
        </p:txBody>
      </p:sp>
    </p:spTree>
    <p:extLst>
      <p:ext uri="{BB962C8B-B14F-4D97-AF65-F5344CB8AC3E}">
        <p14:creationId xmlns:p14="http://schemas.microsoft.com/office/powerpoint/2010/main" val="329794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ítulo 1"/>
          <p:cNvSpPr>
            <a:spLocks noGrp="1"/>
          </p:cNvSpPr>
          <p:nvPr>
            <p:ph type="title"/>
          </p:nvPr>
        </p:nvSpPr>
        <p:spPr>
          <a:xfrm>
            <a:off x="1536296" y="2153569"/>
            <a:ext cx="6120304" cy="1286935"/>
          </a:xfrm>
        </p:spPr>
        <p:txBody>
          <a:bodyPr/>
          <a:lstStyle/>
          <a:p>
            <a:pPr algn="ctr"/>
            <a:r>
              <a:rPr lang="pt-BR" sz="5000" dirty="0">
                <a:solidFill>
                  <a:schemeClr val="accent3"/>
                </a:solidFill>
                <a:latin typeface="Roboto Condensed" panose="020B0604020202020204" charset="0"/>
                <a:ea typeface="Roboto Condensed" panose="020B0604020202020204" charset="0"/>
              </a:rPr>
              <a:t>Inserindo Componentes</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dirty="0"/>
          </a:p>
        </p:txBody>
      </p:sp>
    </p:spTree>
    <p:extLst>
      <p:ext uri="{BB962C8B-B14F-4D97-AF65-F5344CB8AC3E}">
        <p14:creationId xmlns:p14="http://schemas.microsoft.com/office/powerpoint/2010/main" val="347344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680" y="1361595"/>
            <a:ext cx="3610479" cy="3686689"/>
          </a:xfrm>
          <a:prstGeom prst="rect">
            <a:avLst/>
          </a:prstGeom>
        </p:spPr>
      </p:pic>
      <p:sp>
        <p:nvSpPr>
          <p:cNvPr id="2" name="Title 1"/>
          <p:cNvSpPr>
            <a:spLocks noGrp="1"/>
          </p:cNvSpPr>
          <p:nvPr>
            <p:ph type="title"/>
          </p:nvPr>
        </p:nvSpPr>
        <p:spPr/>
        <p:txBody>
          <a:bodyPr/>
          <a:lstStyle/>
          <a:p>
            <a:r>
              <a:rPr lang="pt-BR" dirty="0"/>
              <a:t>Endereço das Bibliotecas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599709" y="1526230"/>
            <a:ext cx="3355105" cy="2031325"/>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Indo em “Options” -&gt; “Directories” é possível visualizar onde estão todas os endereços das bibliotecas, sendo possível colocar mais de um endereço, podendo até mesmo colcoar um endereço de alguma nuvem para que todos possam estar sempre com as mesmas bibliotecas e não ocorram divergências de componentes.</a:t>
            </a:r>
            <a:endParaRPr lang="pt-BR" sz="1600" dirty="0">
              <a:latin typeface="Roboto Condensed" panose="020B0604020202020204" charset="0"/>
              <a:ea typeface="Roboto Condensed" panose="020B0604020202020204" charset="0"/>
            </a:endParaRPr>
          </a:p>
        </p:txBody>
      </p:sp>
      <p:sp>
        <p:nvSpPr>
          <p:cNvPr id="9" name="Oval 8"/>
          <p:cNvSpPr/>
          <p:nvPr/>
        </p:nvSpPr>
        <p:spPr>
          <a:xfrm>
            <a:off x="831993" y="1708982"/>
            <a:ext cx="3717851" cy="3221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80625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13" y="1355833"/>
            <a:ext cx="4978898" cy="3522805"/>
          </a:xfrm>
          <a:prstGeom prst="rect">
            <a:avLst/>
          </a:prstGeom>
        </p:spPr>
      </p:pic>
      <p:sp>
        <p:nvSpPr>
          <p:cNvPr id="2" name="Title 1"/>
          <p:cNvSpPr>
            <a:spLocks noGrp="1"/>
          </p:cNvSpPr>
          <p:nvPr>
            <p:ph type="title"/>
          </p:nvPr>
        </p:nvSpPr>
        <p:spPr/>
        <p:txBody>
          <a:bodyPr/>
          <a:lstStyle/>
          <a:p>
            <a:r>
              <a:rPr lang="pt-BR" dirty="0"/>
              <a:t>Localizar Componentes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599709" y="1526230"/>
            <a:ext cx="3355105" cy="2893100"/>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Para inserir um componente inicialmente é só ir no icone de “add” (1), onde é possível localizar os componentes através das bibliotecas (2) ou buscando diretamente pelo componente em (3);</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Obs: sempre busque os componentes em inglês.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buscar um componente que tenha por exemplo o número 78, basta colocar *78* que ele irá buscar todos os componentes com 78 no nome.</a:t>
            </a:r>
          </a:p>
        </p:txBody>
      </p:sp>
      <p:sp>
        <p:nvSpPr>
          <p:cNvPr id="9" name="Oval 8"/>
          <p:cNvSpPr/>
          <p:nvPr/>
        </p:nvSpPr>
        <p:spPr>
          <a:xfrm>
            <a:off x="617582" y="2654912"/>
            <a:ext cx="151775" cy="1581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0" name="Oval 9"/>
          <p:cNvSpPr/>
          <p:nvPr/>
        </p:nvSpPr>
        <p:spPr>
          <a:xfrm>
            <a:off x="2099967" y="4136871"/>
            <a:ext cx="359453" cy="2017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1" name="Oval 10"/>
          <p:cNvSpPr/>
          <p:nvPr/>
        </p:nvSpPr>
        <p:spPr>
          <a:xfrm>
            <a:off x="2233448" y="2440992"/>
            <a:ext cx="465609" cy="1632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693469" y="2541892"/>
            <a:ext cx="312906" cy="369332"/>
          </a:xfrm>
          <a:prstGeom prst="rect">
            <a:avLst/>
          </a:prstGeom>
          <a:noFill/>
        </p:spPr>
        <p:txBody>
          <a:bodyPr wrap="none" lIns="91440" tIns="45720" rIns="91440" bIns="45720">
            <a:spAutoFit/>
          </a:bodyPr>
          <a:lstStyle/>
          <a:p>
            <a:pPr algn="ctr"/>
            <a:r>
              <a:rPr lang="en-US" sz="1800" b="0" cap="none" spc="0" dirty="0">
                <a:ln w="0"/>
                <a:solidFill>
                  <a:srgbClr val="F41010"/>
                </a:solidFill>
                <a:effectLst>
                  <a:outerShdw blurRad="38100" dist="19050" dir="2700000" algn="tl" rotWithShape="0">
                    <a:schemeClr val="dk1">
                      <a:alpha val="40000"/>
                    </a:schemeClr>
                  </a:outerShdw>
                </a:effectLst>
              </a:rPr>
              <a:t>1</a:t>
            </a:r>
          </a:p>
        </p:txBody>
      </p:sp>
      <p:sp>
        <p:nvSpPr>
          <p:cNvPr id="13" name="Rectangle 12"/>
          <p:cNvSpPr/>
          <p:nvPr/>
        </p:nvSpPr>
        <p:spPr>
          <a:xfrm>
            <a:off x="2611402" y="3072735"/>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4" name="Rectangle 13"/>
          <p:cNvSpPr/>
          <p:nvPr/>
        </p:nvSpPr>
        <p:spPr>
          <a:xfrm>
            <a:off x="2415593" y="4053104"/>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3</a:t>
            </a:r>
            <a:endParaRPr lang="en-US" sz="1800" b="0" cap="none" spc="0" dirty="0">
              <a:ln w="0"/>
              <a:solidFill>
                <a:srgbClr val="F4101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69720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Localizar Componentes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599709" y="1526230"/>
            <a:ext cx="3355105" cy="1969770"/>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Iremos utilizar a biblioteca rcl para os componentes passivos, sendo a metodologia europeia.</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Selecionando o capacitor “CPOL-EU3.5-10”, de maneira que você pode dar o zoom com o rolamento do mouse, ou ao clicar no rolamento arrastar a tela.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526230"/>
            <a:ext cx="4209234" cy="3367387"/>
          </a:xfrm>
          <a:prstGeom prst="rect">
            <a:avLst/>
          </a:prstGeom>
        </p:spPr>
      </p:pic>
    </p:spTree>
    <p:extLst>
      <p:ext uri="{BB962C8B-B14F-4D97-AF65-F5344CB8AC3E}">
        <p14:creationId xmlns:p14="http://schemas.microsoft.com/office/powerpoint/2010/main" val="3020094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Layers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4918639" y="1683757"/>
            <a:ext cx="3355105" cy="954107"/>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Clicando em (1) você pode visualizar os “layers” do seu projeto, que nada mais é do que as camadas do projeto, podendno ser visíveis ou não.</a:t>
            </a:r>
            <a:endParaRPr lang="pt-BR" sz="1600" dirty="0">
              <a:latin typeface="Roboto Condensed" panose="020B0604020202020204" charset="0"/>
              <a:ea typeface="Roboto Condensed" panose="020B060402020202020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103" y="1683757"/>
            <a:ext cx="2563129" cy="3068758"/>
          </a:xfrm>
          <a:prstGeom prst="rect">
            <a:avLst/>
          </a:prstGeom>
        </p:spPr>
      </p:pic>
      <p:sp>
        <p:nvSpPr>
          <p:cNvPr id="7" name="Oval 6"/>
          <p:cNvSpPr/>
          <p:nvPr/>
        </p:nvSpPr>
        <p:spPr>
          <a:xfrm>
            <a:off x="1000652" y="1683757"/>
            <a:ext cx="241671" cy="1581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1173587" y="1578161"/>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1</a:t>
            </a:r>
            <a:endParaRPr lang="en-US" sz="1800" b="0" cap="none" spc="0" dirty="0">
              <a:ln w="0"/>
              <a:solidFill>
                <a:srgbClr val="F4101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65618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Informações do Componente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4918639" y="1683757"/>
            <a:ext cx="3355105" cy="1384995"/>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Como estamos desenvolvendo um layout é importante sempre prestar atensção em qual é o Footprint (1) do componente, além de ver qual a distância entre os terminais do componente (2).</a:t>
            </a:r>
            <a:endParaRPr lang="pt-BR" sz="1600" dirty="0">
              <a:latin typeface="Roboto Condensed" panose="020B0604020202020204" charset="0"/>
              <a:ea typeface="Roboto Condensed" panose="020B060402020202020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72" y="1497435"/>
            <a:ext cx="4050027" cy="3362286"/>
          </a:xfrm>
          <a:prstGeom prst="rect">
            <a:avLst/>
          </a:prstGeom>
        </p:spPr>
      </p:pic>
      <p:sp>
        <p:nvSpPr>
          <p:cNvPr id="11" name="Oval 10"/>
          <p:cNvSpPr/>
          <p:nvPr/>
        </p:nvSpPr>
        <p:spPr>
          <a:xfrm>
            <a:off x="3304453" y="2967852"/>
            <a:ext cx="359453" cy="2017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620079" y="2884085"/>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1</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3" name="Oval 12"/>
          <p:cNvSpPr/>
          <p:nvPr/>
        </p:nvSpPr>
        <p:spPr>
          <a:xfrm>
            <a:off x="3620080" y="3222746"/>
            <a:ext cx="403280" cy="2017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3979532" y="3138979"/>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36286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Localizar Componentes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5" name="Picture 4"/>
          <p:cNvPicPr>
            <a:picLocks noChangeAspect="1"/>
          </p:cNvPicPr>
          <p:nvPr/>
        </p:nvPicPr>
        <p:blipFill>
          <a:blip r:embed="rId2"/>
          <a:stretch>
            <a:fillRect/>
          </a:stretch>
        </p:blipFill>
        <p:spPr>
          <a:xfrm>
            <a:off x="4727310" y="1706126"/>
            <a:ext cx="1114581" cy="924054"/>
          </a:xfrm>
          <a:prstGeom prst="rect">
            <a:avLst/>
          </a:prstGeom>
        </p:spPr>
      </p:pic>
      <p:pic>
        <p:nvPicPr>
          <p:cNvPr id="6" name="Picture 5"/>
          <p:cNvPicPr>
            <a:picLocks noChangeAspect="1"/>
          </p:cNvPicPr>
          <p:nvPr/>
        </p:nvPicPr>
        <p:blipFill>
          <a:blip r:embed="rId3"/>
          <a:stretch>
            <a:fillRect/>
          </a:stretch>
        </p:blipFill>
        <p:spPr>
          <a:xfrm>
            <a:off x="5034703" y="2835631"/>
            <a:ext cx="676369" cy="876422"/>
          </a:xfrm>
          <a:prstGeom prst="rect">
            <a:avLst/>
          </a:prstGeom>
        </p:spPr>
      </p:pic>
      <p:sp>
        <p:nvSpPr>
          <p:cNvPr id="9" name="CaixaDeTexto 6">
            <a:extLst>
              <a:ext uri="{FF2B5EF4-FFF2-40B4-BE49-F238E27FC236}">
                <a16:creationId xmlns:a16="http://schemas.microsoft.com/office/drawing/2014/main" id="{5EDEE0E6-159F-4825-B6B3-DB7D19635B99}"/>
              </a:ext>
            </a:extLst>
          </p:cNvPr>
          <p:cNvSpPr txBox="1"/>
          <p:nvPr/>
        </p:nvSpPr>
        <p:spPr>
          <a:xfrm>
            <a:off x="966675" y="1918137"/>
            <a:ext cx="3355105" cy="3016210"/>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Alguns comandos importantes:</a:t>
            </a:r>
          </a:p>
          <a:p>
            <a:pPr marL="285750" lvl="2" indent="-285750" algn="just">
              <a:buFont typeface="Wingdings" panose="05000000000000000000" pitchFamily="2" charset="2"/>
              <a:buChar char="Ø"/>
            </a:pPr>
            <a:r>
              <a:rPr lang="pt-BR" sz="1600" dirty="0">
                <a:latin typeface="Roboto Condensed" panose="020B0604020202020204" charset="0"/>
                <a:ea typeface="Roboto Condensed" panose="020B0604020202020204" charset="0"/>
              </a:rPr>
              <a:t>Com o componente selecionado, botão direito do mouse – Rotacionar;</a:t>
            </a:r>
          </a:p>
          <a:p>
            <a:pPr marL="285750" lvl="2" indent="-285750" algn="just">
              <a:buFont typeface="Wingdings" panose="05000000000000000000" pitchFamily="2" charset="2"/>
              <a:buChar char="Ø"/>
            </a:pPr>
            <a:r>
              <a:rPr lang="pt-BR" sz="1600" dirty="0">
                <a:latin typeface="Roboto Condensed" panose="020B0604020202020204" charset="0"/>
                <a:ea typeface="Roboto Condensed" panose="020B0604020202020204" charset="0"/>
              </a:rPr>
              <a:t>Com o componente selecionado, botão de rolamento – Espelhamento;</a:t>
            </a:r>
          </a:p>
          <a:p>
            <a:pPr marL="285750" lvl="2" indent="-285750" algn="just">
              <a:buFont typeface="Wingdings" panose="05000000000000000000" pitchFamily="2" charset="2"/>
              <a:buChar char="Ø"/>
            </a:pPr>
            <a:r>
              <a:rPr lang="pt-BR" sz="1600" dirty="0">
                <a:latin typeface="Roboto Condensed" panose="020B0604020202020204" charset="0"/>
                <a:ea typeface="Roboto Condensed" panose="020B0604020202020204" charset="0"/>
              </a:rPr>
              <a:t>Para mover um componente basta clicar na cruz que todo componente possui;</a:t>
            </a:r>
          </a:p>
          <a:p>
            <a:pPr marL="285750" lvl="2" indent="-285750" algn="just">
              <a:buFont typeface="Wingdings" panose="05000000000000000000" pitchFamily="2" charset="2"/>
              <a:buChar char="Ø"/>
            </a:pPr>
            <a:r>
              <a:rPr lang="pt-BR" sz="1600" dirty="0">
                <a:latin typeface="Roboto Condensed" panose="020B0604020202020204" charset="0"/>
                <a:ea typeface="Roboto Condensed" panose="020B0604020202020204" charset="0"/>
              </a:rPr>
              <a:t>Copiar e colar – cntrl+C e cntrl+V;</a:t>
            </a:r>
          </a:p>
          <a:p>
            <a:pPr marL="285750" lvl="2" indent="-285750" algn="just">
              <a:buFont typeface="Wingdings" panose="05000000000000000000" pitchFamily="2" charset="2"/>
              <a:buChar char="Ø"/>
            </a:pPr>
            <a:endParaRPr lang="pt-BR" sz="1600" dirty="0">
              <a:latin typeface="Roboto Condensed" panose="020B0604020202020204" charset="0"/>
              <a:ea typeface="Roboto Condensed" panose="020B0604020202020204" charset="0"/>
            </a:endParaRPr>
          </a:p>
        </p:txBody>
      </p:sp>
      <p:sp>
        <p:nvSpPr>
          <p:cNvPr id="10" name="Oval 9"/>
          <p:cNvSpPr/>
          <p:nvPr/>
        </p:nvSpPr>
        <p:spPr>
          <a:xfrm>
            <a:off x="5190487" y="3177531"/>
            <a:ext cx="283301" cy="2805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1" name="Oval 10"/>
          <p:cNvSpPr/>
          <p:nvPr/>
        </p:nvSpPr>
        <p:spPr>
          <a:xfrm>
            <a:off x="5139559" y="2036906"/>
            <a:ext cx="309003" cy="3375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58879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30" y="1683757"/>
            <a:ext cx="4799991" cy="2481034"/>
          </a:xfrm>
          <a:prstGeom prst="rect">
            <a:avLst/>
          </a:prstGeom>
        </p:spPr>
      </p:pic>
      <p:sp>
        <p:nvSpPr>
          <p:cNvPr id="2" name="Title 1"/>
          <p:cNvSpPr>
            <a:spLocks noGrp="1"/>
          </p:cNvSpPr>
          <p:nvPr>
            <p:ph type="title"/>
          </p:nvPr>
        </p:nvSpPr>
        <p:spPr/>
        <p:txBody>
          <a:bodyPr/>
          <a:lstStyle/>
          <a:p>
            <a:r>
              <a:rPr lang="pt-BR" dirty="0"/>
              <a:t>Inserindo Componentes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170887" y="1718663"/>
            <a:ext cx="3355105" cy="2000548"/>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1 – Resistor 0204/7 da biblioteca rcl, fica na parte de R-EU; </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2 – Diodo 1N4004, só pesquisar por “diode”;</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3 – Diodo zener 1N821;</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4 – Transistor BC547.</a:t>
            </a:r>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a:p>
            <a:pPr algn="just"/>
            <a:endParaRPr lang="pt-BR" sz="1600" dirty="0">
              <a:latin typeface="Roboto Condensed" panose="020B0604020202020204" charset="0"/>
              <a:ea typeface="Roboto Condensed" panose="020B0604020202020204" charset="0"/>
            </a:endParaRPr>
          </a:p>
        </p:txBody>
      </p:sp>
      <p:sp>
        <p:nvSpPr>
          <p:cNvPr id="11" name="Oval 10"/>
          <p:cNvSpPr/>
          <p:nvPr/>
        </p:nvSpPr>
        <p:spPr>
          <a:xfrm>
            <a:off x="2934912" y="2376254"/>
            <a:ext cx="773138" cy="5078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165027" y="2057971"/>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1</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3" name="Oval 12"/>
          <p:cNvSpPr/>
          <p:nvPr/>
        </p:nvSpPr>
        <p:spPr>
          <a:xfrm>
            <a:off x="1290627" y="2507980"/>
            <a:ext cx="516150" cy="6097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1411415" y="2138648"/>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5" name="Oval 14"/>
          <p:cNvSpPr/>
          <p:nvPr/>
        </p:nvSpPr>
        <p:spPr>
          <a:xfrm>
            <a:off x="4130566" y="3117690"/>
            <a:ext cx="472965" cy="5078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4210594" y="3600625"/>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3</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7" name="Rectangle 16"/>
          <p:cNvSpPr/>
          <p:nvPr/>
        </p:nvSpPr>
        <p:spPr>
          <a:xfrm>
            <a:off x="4136982" y="1797360"/>
            <a:ext cx="312907" cy="369332"/>
          </a:xfrm>
          <a:prstGeom prst="rect">
            <a:avLst/>
          </a:prstGeom>
          <a:noFill/>
        </p:spPr>
        <p:txBody>
          <a:bodyPr wrap="non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4</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8" name="Oval 17"/>
          <p:cNvSpPr/>
          <p:nvPr/>
        </p:nvSpPr>
        <p:spPr>
          <a:xfrm>
            <a:off x="3936213" y="2128594"/>
            <a:ext cx="874380" cy="563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93392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3" y="1796832"/>
            <a:ext cx="5117342" cy="2499590"/>
          </a:xfrm>
          <a:prstGeom prst="rect">
            <a:avLst/>
          </a:prstGeom>
        </p:spPr>
      </p:pic>
      <p:sp>
        <p:nvSpPr>
          <p:cNvPr id="2" name="Title 1"/>
          <p:cNvSpPr>
            <a:spLocks noGrp="1"/>
          </p:cNvSpPr>
          <p:nvPr>
            <p:ph type="title"/>
          </p:nvPr>
        </p:nvSpPr>
        <p:spPr/>
        <p:txBody>
          <a:bodyPr/>
          <a:lstStyle/>
          <a:p>
            <a:r>
              <a:rPr lang="pt-BR" dirty="0"/>
              <a:t>Inserindo Componentes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170887" y="1718663"/>
            <a:ext cx="3355105" cy="2031325"/>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1 – GND para alimentação; </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2 – Ilha (PAD) de 3,81/1,1 , fica na biblioteca wirepad.</a:t>
            </a:r>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Obs: Ilhas podem ser metalizadas (vias) ou não metalizadas (hole).</a:t>
            </a:r>
          </a:p>
          <a:p>
            <a:pPr algn="just"/>
            <a:endParaRPr lang="pt-BR" sz="1600" dirty="0">
              <a:latin typeface="Roboto Condensed" panose="020B0604020202020204" charset="0"/>
              <a:ea typeface="Roboto Condensed" panose="020B0604020202020204" charset="0"/>
            </a:endParaRPr>
          </a:p>
          <a:p>
            <a:pPr algn="just"/>
            <a:endParaRPr lang="pt-BR" sz="1600" dirty="0">
              <a:latin typeface="Roboto Condensed" panose="020B0604020202020204" charset="0"/>
              <a:ea typeface="Roboto Condensed" panose="020B0604020202020204" charset="0"/>
            </a:endParaRPr>
          </a:p>
        </p:txBody>
      </p:sp>
      <p:sp>
        <p:nvSpPr>
          <p:cNvPr id="11" name="Oval 10"/>
          <p:cNvSpPr/>
          <p:nvPr/>
        </p:nvSpPr>
        <p:spPr>
          <a:xfrm>
            <a:off x="2256071" y="3472989"/>
            <a:ext cx="682621" cy="5078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2486186" y="3154706"/>
            <a:ext cx="276273" cy="369332"/>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1</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7" name="Rectangle 16"/>
          <p:cNvSpPr/>
          <p:nvPr/>
        </p:nvSpPr>
        <p:spPr>
          <a:xfrm>
            <a:off x="315162" y="1718663"/>
            <a:ext cx="250461" cy="369332"/>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8" name="Oval 17"/>
          <p:cNvSpPr/>
          <p:nvPr/>
        </p:nvSpPr>
        <p:spPr>
          <a:xfrm>
            <a:off x="114393" y="2188253"/>
            <a:ext cx="699882" cy="424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05014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ítulo 1"/>
          <p:cNvSpPr>
            <a:spLocks noGrp="1"/>
          </p:cNvSpPr>
          <p:nvPr>
            <p:ph type="title"/>
          </p:nvPr>
        </p:nvSpPr>
        <p:spPr>
          <a:xfrm>
            <a:off x="1536296" y="2153569"/>
            <a:ext cx="6120304" cy="1286935"/>
          </a:xfrm>
        </p:spPr>
        <p:txBody>
          <a:bodyPr/>
          <a:lstStyle/>
          <a:p>
            <a:pPr algn="ctr"/>
            <a:r>
              <a:rPr lang="pt-BR" sz="5000" dirty="0">
                <a:solidFill>
                  <a:schemeClr val="accent3"/>
                </a:solidFill>
                <a:latin typeface="Roboto Condensed" panose="020B0604020202020204" charset="0"/>
                <a:ea typeface="Roboto Condensed" panose="020B0604020202020204" charset="0"/>
              </a:rPr>
              <a:t>Realizando Conexões</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dirty="0"/>
          </a:p>
        </p:txBody>
      </p:sp>
    </p:spTree>
    <p:extLst>
      <p:ext uri="{BB962C8B-B14F-4D97-AF65-F5344CB8AC3E}">
        <p14:creationId xmlns:p14="http://schemas.microsoft.com/office/powerpoint/2010/main" val="78435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ítulo 1"/>
          <p:cNvSpPr>
            <a:spLocks noGrp="1"/>
          </p:cNvSpPr>
          <p:nvPr>
            <p:ph type="title"/>
          </p:nvPr>
        </p:nvSpPr>
        <p:spPr>
          <a:xfrm>
            <a:off x="1946057" y="1928282"/>
            <a:ext cx="6218228" cy="1286935"/>
          </a:xfrm>
        </p:spPr>
        <p:txBody>
          <a:bodyPr/>
          <a:lstStyle/>
          <a:p>
            <a:r>
              <a:rPr lang="pt-BR" sz="5000" dirty="0">
                <a:solidFill>
                  <a:schemeClr val="accent3"/>
                </a:solidFill>
                <a:latin typeface="Roboto Condensed" panose="020B0604020202020204" charset="0"/>
                <a:ea typeface="Roboto Condensed" panose="020B0604020202020204" charset="0"/>
              </a:rPr>
              <a:t>Treinamento de Eagle</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285" y="1517808"/>
            <a:ext cx="666843" cy="3439005"/>
          </a:xfrm>
          <a:prstGeom prst="rect">
            <a:avLst/>
          </a:prstGeom>
        </p:spPr>
      </p:pic>
      <p:sp>
        <p:nvSpPr>
          <p:cNvPr id="2" name="Title 1"/>
          <p:cNvSpPr>
            <a:spLocks noGrp="1"/>
          </p:cNvSpPr>
          <p:nvPr>
            <p:ph type="title"/>
          </p:nvPr>
        </p:nvSpPr>
        <p:spPr/>
        <p:txBody>
          <a:bodyPr/>
          <a:lstStyle/>
          <a:p>
            <a:r>
              <a:rPr lang="pt-BR" dirty="0"/>
              <a:t>Inserindo Conexões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170887" y="1718663"/>
            <a:ext cx="3355105" cy="1446550"/>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Para inserir uma conexão basta clicar no ícone de NET (1);</a:t>
            </a:r>
          </a:p>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 conexão deve sempre ser feita através da ponta do componente (2).</a:t>
            </a:r>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a:p>
            <a:pPr algn="just"/>
            <a:endParaRPr lang="pt-BR" sz="1600" dirty="0">
              <a:latin typeface="Roboto Condensed" panose="020B0604020202020204" charset="0"/>
              <a:ea typeface="Roboto Condensed" panose="020B0604020202020204" charset="0"/>
            </a:endParaRPr>
          </a:p>
        </p:txBody>
      </p:sp>
      <p:sp>
        <p:nvSpPr>
          <p:cNvPr id="11" name="Oval 10"/>
          <p:cNvSpPr/>
          <p:nvPr/>
        </p:nvSpPr>
        <p:spPr>
          <a:xfrm>
            <a:off x="1704285" y="4300833"/>
            <a:ext cx="383070" cy="316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2037706" y="4248260"/>
            <a:ext cx="276273" cy="369332"/>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1</a:t>
            </a:r>
            <a:endParaRPr lang="en-US" sz="1800" b="0" cap="none" spc="0" dirty="0">
              <a:ln w="0"/>
              <a:solidFill>
                <a:srgbClr val="F41010"/>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a:blip r:embed="rId3"/>
          <a:stretch>
            <a:fillRect/>
          </a:stretch>
        </p:blipFill>
        <p:spPr>
          <a:xfrm>
            <a:off x="3228006" y="2093492"/>
            <a:ext cx="1086002" cy="1952898"/>
          </a:xfrm>
          <a:prstGeom prst="rect">
            <a:avLst/>
          </a:prstGeom>
        </p:spPr>
      </p:pic>
      <p:sp>
        <p:nvSpPr>
          <p:cNvPr id="13" name="Oval 12"/>
          <p:cNvSpPr/>
          <p:nvPr/>
        </p:nvSpPr>
        <p:spPr>
          <a:xfrm>
            <a:off x="3579472" y="3165716"/>
            <a:ext cx="342989" cy="1727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5" name="Oval 14"/>
          <p:cNvSpPr/>
          <p:nvPr/>
        </p:nvSpPr>
        <p:spPr>
          <a:xfrm>
            <a:off x="3579471" y="3873623"/>
            <a:ext cx="342989" cy="1727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3612828" y="2821271"/>
            <a:ext cx="276273" cy="369332"/>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0014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3" y="1741319"/>
            <a:ext cx="5280262" cy="2529955"/>
          </a:xfrm>
          <a:prstGeom prst="rect">
            <a:avLst/>
          </a:prstGeom>
        </p:spPr>
      </p:pic>
      <p:sp>
        <p:nvSpPr>
          <p:cNvPr id="2" name="Title 1"/>
          <p:cNvSpPr>
            <a:spLocks noGrp="1"/>
          </p:cNvSpPr>
          <p:nvPr>
            <p:ph type="title"/>
          </p:nvPr>
        </p:nvSpPr>
        <p:spPr/>
        <p:txBody>
          <a:bodyPr/>
          <a:lstStyle/>
          <a:p>
            <a:r>
              <a:rPr lang="pt-BR" dirty="0"/>
              <a:t>Realizando Conexões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259174" y="1741319"/>
            <a:ext cx="3355105" cy="769441"/>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Realize as seguintes conexões, menos o ground (GND).</a:t>
            </a:r>
            <a:endParaRPr lang="pt-BR" sz="1600" dirty="0">
              <a:latin typeface="Roboto Condensed" panose="020B0604020202020204" charset="0"/>
              <a:ea typeface="Roboto Condensed" panose="020B0604020202020204" charset="0"/>
            </a:endParaRPr>
          </a:p>
          <a:p>
            <a:pPr algn="just"/>
            <a:endParaRPr lang="pt-BR" sz="16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988348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12" y="1718663"/>
            <a:ext cx="4116894" cy="3064327"/>
          </a:xfrm>
          <a:prstGeom prst="rect">
            <a:avLst/>
          </a:prstGeom>
        </p:spPr>
      </p:pic>
      <p:sp>
        <p:nvSpPr>
          <p:cNvPr id="2" name="Title 1"/>
          <p:cNvSpPr>
            <a:spLocks noGrp="1"/>
          </p:cNvSpPr>
          <p:nvPr>
            <p:ph type="title"/>
          </p:nvPr>
        </p:nvSpPr>
        <p:spPr/>
        <p:txBody>
          <a:bodyPr/>
          <a:lstStyle/>
          <a:p>
            <a:r>
              <a:rPr lang="pt-BR" dirty="0"/>
              <a:t>Conectando o Ground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8" name="CaixaDeTexto 6">
            <a:extLst>
              <a:ext uri="{FF2B5EF4-FFF2-40B4-BE49-F238E27FC236}">
                <a16:creationId xmlns:a16="http://schemas.microsoft.com/office/drawing/2014/main" id="{5EDEE0E6-159F-4825-B6B3-DB7D19635B99}"/>
              </a:ext>
            </a:extLst>
          </p:cNvPr>
          <p:cNvSpPr txBox="1"/>
          <p:nvPr/>
        </p:nvSpPr>
        <p:spPr>
          <a:xfrm>
            <a:off x="5170887" y="1718663"/>
            <a:ext cx="3355105" cy="1015663"/>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Ao conectar o ground ele irá alertá-lo com a seguinte mensagem;</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Aperte em YES.</a:t>
            </a:r>
          </a:p>
          <a:p>
            <a:pPr algn="just"/>
            <a:endParaRPr lang="pt-BR" sz="16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824030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Inserindo componentes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54" y="1664837"/>
            <a:ext cx="4919508" cy="2705363"/>
          </a:xfrm>
          <a:prstGeom prst="rect">
            <a:avLst/>
          </a:prstGeom>
        </p:spPr>
      </p:pic>
      <p:sp>
        <p:nvSpPr>
          <p:cNvPr id="13" name="CaixaDeTexto 6">
            <a:extLst>
              <a:ext uri="{FF2B5EF4-FFF2-40B4-BE49-F238E27FC236}">
                <a16:creationId xmlns:a16="http://schemas.microsoft.com/office/drawing/2014/main" id="{5EDEE0E6-159F-4825-B6B3-DB7D19635B99}"/>
              </a:ext>
            </a:extLst>
          </p:cNvPr>
          <p:cNvSpPr txBox="1"/>
          <p:nvPr/>
        </p:nvSpPr>
        <p:spPr>
          <a:xfrm>
            <a:off x="5170887" y="1718663"/>
            <a:ext cx="3355105" cy="1446550"/>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Ao clicarmos com o botão direito na conexão e irmos em propriedades, é possível ver que toda essa conexão tem o nome de GND;</a:t>
            </a:r>
            <a:endParaRPr lang="pt-BR" sz="1600" dirty="0">
              <a:latin typeface="Roboto Condensed" panose="020B0604020202020204" charset="0"/>
              <a:ea typeface="Roboto Condensed" panose="020B0604020202020204" charset="0"/>
            </a:endParaRPr>
          </a:p>
          <a:p>
            <a:pPr algn="just"/>
            <a:endParaRPr lang="pt-BR" sz="1600" dirty="0">
              <a:latin typeface="Roboto Condensed" panose="020B0604020202020204" charset="0"/>
              <a:ea typeface="Roboto Condensed" panose="020B0604020202020204" charset="0"/>
            </a:endParaRPr>
          </a:p>
          <a:p>
            <a:pPr algn="just"/>
            <a:endParaRPr lang="pt-BR" sz="16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269370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NETs de Supply</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70887" y="1718663"/>
            <a:ext cx="3355105" cy="2462213"/>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Ao ir na biblioteca supply é possível ver “componentes” que irão designar um nome para a sua NET;</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Ou seja, ao colocar um desses símbolos em qualquer NET elas estarão conectadas, pois o que realiza a conexão é a nomenclatura e não a linha propriamente dita.</a:t>
            </a:r>
          </a:p>
          <a:p>
            <a:pPr algn="just"/>
            <a:endParaRPr lang="pt-BR" sz="1600" dirty="0">
              <a:latin typeface="Roboto Condensed" panose="020B0604020202020204" charset="0"/>
              <a:ea typeface="Roboto Condensed" panose="020B0604020202020204" charset="0"/>
            </a:endParaRPr>
          </a:p>
          <a:p>
            <a:pPr algn="just"/>
            <a:endParaRPr lang="pt-BR" sz="1600" dirty="0">
              <a:latin typeface="Roboto Condensed" panose="020B0604020202020204" charset="0"/>
              <a:ea typeface="Roboto Condensed" panose="020B060402020202020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41" y="1452794"/>
            <a:ext cx="4114993" cy="3424837"/>
          </a:xfrm>
          <a:prstGeom prst="rect">
            <a:avLst/>
          </a:prstGeom>
        </p:spPr>
      </p:pic>
    </p:spTree>
    <p:extLst>
      <p:ext uri="{BB962C8B-B14F-4D97-AF65-F5344CB8AC3E}">
        <p14:creationId xmlns:p14="http://schemas.microsoft.com/office/powerpoint/2010/main" val="3632557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Show</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70887" y="1718663"/>
            <a:ext cx="3355105" cy="984885"/>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Através do icone “show” é possível vizualizar com mais clareza uma conexão elétrica.</a:t>
            </a:r>
            <a:endParaRPr lang="pt-BR" sz="1600" dirty="0">
              <a:latin typeface="Roboto Condensed" panose="020B0604020202020204" charset="0"/>
              <a:ea typeface="Roboto Condensed" panose="020B0604020202020204" charset="0"/>
            </a:endParaRPr>
          </a:p>
          <a:p>
            <a:pPr algn="just"/>
            <a:endParaRPr lang="pt-BR" sz="1600" dirty="0">
              <a:latin typeface="Roboto Condensed" panose="020B0604020202020204" charset="0"/>
              <a:ea typeface="Roboto Condensed" panose="020B060402020202020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65" y="1792572"/>
            <a:ext cx="5005922" cy="2314393"/>
          </a:xfrm>
          <a:prstGeom prst="rect">
            <a:avLst/>
          </a:prstGeom>
        </p:spPr>
      </p:pic>
      <p:sp>
        <p:nvSpPr>
          <p:cNvPr id="8" name="Oval 7"/>
          <p:cNvSpPr/>
          <p:nvPr/>
        </p:nvSpPr>
        <p:spPr>
          <a:xfrm>
            <a:off x="234334" y="1792572"/>
            <a:ext cx="232326" cy="242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05390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ítulo 1"/>
          <p:cNvSpPr>
            <a:spLocks noGrp="1"/>
          </p:cNvSpPr>
          <p:nvPr>
            <p:ph type="title"/>
          </p:nvPr>
        </p:nvSpPr>
        <p:spPr>
          <a:xfrm>
            <a:off x="1536296" y="2153569"/>
            <a:ext cx="6120304" cy="1286935"/>
          </a:xfrm>
        </p:spPr>
        <p:txBody>
          <a:bodyPr/>
          <a:lstStyle/>
          <a:p>
            <a:pPr algn="ctr"/>
            <a:r>
              <a:rPr lang="pt-BR" sz="5000" dirty="0">
                <a:solidFill>
                  <a:schemeClr val="accent3"/>
                </a:solidFill>
                <a:latin typeface="Roboto Condensed" panose="020B0604020202020204" charset="0"/>
                <a:ea typeface="Roboto Condensed" panose="020B0604020202020204" charset="0"/>
              </a:rPr>
              <a:t>Finalizando o Esquemático</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dirty="0"/>
          </a:p>
        </p:txBody>
      </p:sp>
    </p:spTree>
    <p:extLst>
      <p:ext uri="{BB962C8B-B14F-4D97-AF65-F5344CB8AC3E}">
        <p14:creationId xmlns:p14="http://schemas.microsoft.com/office/powerpoint/2010/main" val="2791135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836" y="1691623"/>
            <a:ext cx="676369" cy="2648320"/>
          </a:xfrm>
          <a:prstGeom prst="rect">
            <a:avLst/>
          </a:prstGeom>
        </p:spPr>
      </p:pic>
      <p:sp>
        <p:nvSpPr>
          <p:cNvPr id="2" name="Title 1"/>
          <p:cNvSpPr>
            <a:spLocks noGrp="1"/>
          </p:cNvSpPr>
          <p:nvPr>
            <p:ph type="title"/>
          </p:nvPr>
        </p:nvSpPr>
        <p:spPr/>
        <p:txBody>
          <a:bodyPr/>
          <a:lstStyle/>
          <a:p>
            <a:r>
              <a:rPr lang="pt-BR" dirty="0"/>
              <a:t>Inserindo Nome e Valor a um Componente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3443475" y="1594910"/>
            <a:ext cx="3355105" cy="1723549"/>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Através do ícone name (1) é possível modificar o nome de uma NET ou componente;</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E através do ícone (2) é possível atribuir um valor para o componente.</a:t>
            </a:r>
          </a:p>
          <a:p>
            <a:pPr algn="just"/>
            <a:endParaRPr lang="pt-BR" sz="1600" dirty="0">
              <a:latin typeface="Roboto Condensed" panose="020B0604020202020204" charset="0"/>
              <a:ea typeface="Roboto Condensed" panose="020B0604020202020204" charset="0"/>
            </a:endParaRPr>
          </a:p>
        </p:txBody>
      </p:sp>
      <p:sp>
        <p:nvSpPr>
          <p:cNvPr id="8" name="Oval 7"/>
          <p:cNvSpPr/>
          <p:nvPr/>
        </p:nvSpPr>
        <p:spPr>
          <a:xfrm>
            <a:off x="1206835" y="1718662"/>
            <a:ext cx="350797" cy="3686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1557632" y="1718662"/>
            <a:ext cx="350797" cy="3686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1582282" y="1349330"/>
            <a:ext cx="276273" cy="369332"/>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1" name="Rectangle 10"/>
          <p:cNvSpPr/>
          <p:nvPr/>
        </p:nvSpPr>
        <p:spPr>
          <a:xfrm>
            <a:off x="1244098" y="1362850"/>
            <a:ext cx="276273" cy="369332"/>
          </a:xfrm>
          <a:prstGeom prst="rect">
            <a:avLst/>
          </a:prstGeom>
          <a:noFill/>
        </p:spPr>
        <p:txBody>
          <a:bodyPr wrap="square" lIns="91440" tIns="45720" rIns="91440" bIns="45720">
            <a:spAutoFit/>
          </a:bodyPr>
          <a:lstStyle/>
          <a:p>
            <a:pPr algn="ctr"/>
            <a:r>
              <a:rPr lang="en-US" sz="1800" b="0" cap="none" spc="0" dirty="0">
                <a:ln w="0"/>
                <a:solidFill>
                  <a:srgbClr val="F41010"/>
                </a:solidFill>
                <a:effectLst>
                  <a:outerShdw blurRad="38100" dist="19050" dir="2700000" algn="tl" rotWithShape="0">
                    <a:schemeClr val="dk1">
                      <a:alpha val="40000"/>
                    </a:schemeClr>
                  </a:outerShdw>
                </a:effectLst>
              </a:rPr>
              <a:t>1</a:t>
            </a:r>
          </a:p>
        </p:txBody>
      </p:sp>
    </p:spTree>
    <p:extLst>
      <p:ext uri="{BB962C8B-B14F-4D97-AF65-F5344CB8AC3E}">
        <p14:creationId xmlns:p14="http://schemas.microsoft.com/office/powerpoint/2010/main" val="1366738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Inserindo Nome e Valor a um Componente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301495" y="1676891"/>
            <a:ext cx="3355105" cy="553998"/>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Um exemplo é mudar o valor do dioso.</a:t>
            </a:r>
            <a:endParaRPr lang="pt-BR" sz="1600" dirty="0">
              <a:latin typeface="Roboto Condensed" panose="020B0604020202020204" charset="0"/>
              <a:ea typeface="Roboto Condensed" panose="020B0604020202020204" charset="0"/>
            </a:endParaRPr>
          </a:p>
          <a:p>
            <a:pPr algn="just"/>
            <a:endParaRPr lang="pt-BR" sz="1600" dirty="0">
              <a:latin typeface="Roboto Condensed" panose="020B0604020202020204" charset="0"/>
              <a:ea typeface="Roboto Condensed" panose="020B0604020202020204" charset="0"/>
            </a:endParaRPr>
          </a:p>
        </p:txBody>
      </p:sp>
      <p:pic>
        <p:nvPicPr>
          <p:cNvPr id="5" name="Picture 4"/>
          <p:cNvPicPr>
            <a:picLocks noChangeAspect="1"/>
          </p:cNvPicPr>
          <p:nvPr/>
        </p:nvPicPr>
        <p:blipFill>
          <a:blip r:embed="rId2"/>
          <a:stretch>
            <a:fillRect/>
          </a:stretch>
        </p:blipFill>
        <p:spPr>
          <a:xfrm>
            <a:off x="661007" y="1500877"/>
            <a:ext cx="2782468" cy="2937624"/>
          </a:xfrm>
          <a:prstGeom prst="rect">
            <a:avLst/>
          </a:prstGeom>
        </p:spPr>
      </p:pic>
    </p:spTree>
    <p:extLst>
      <p:ext uri="{BB962C8B-B14F-4D97-AF65-F5344CB8AC3E}">
        <p14:creationId xmlns:p14="http://schemas.microsoft.com/office/powerpoint/2010/main" val="3941818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Inserindo Informações no Esquemático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301495" y="1676891"/>
            <a:ext cx="3355105" cy="1477328"/>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É possível inserir formatos ou textos no esquemático, possibilitando que ele fique mais informativo;</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Lembre sempre de modificar o layer ao adicionar essas informações;</a:t>
            </a:r>
          </a:p>
          <a:p>
            <a:pPr algn="just"/>
            <a:endParaRPr lang="pt-BR" sz="1600" dirty="0">
              <a:latin typeface="Roboto Condensed" panose="020B0604020202020204" charset="0"/>
              <a:ea typeface="Roboto Condensed" panose="020B060402020202020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150" y="1872640"/>
            <a:ext cx="676369" cy="1991003"/>
          </a:xfrm>
          <a:prstGeom prst="rect">
            <a:avLst/>
          </a:prstGeom>
        </p:spPr>
      </p:pic>
      <p:pic>
        <p:nvPicPr>
          <p:cNvPr id="6" name="Picture 5"/>
          <p:cNvPicPr>
            <a:picLocks noChangeAspect="1"/>
          </p:cNvPicPr>
          <p:nvPr/>
        </p:nvPicPr>
        <p:blipFill>
          <a:blip r:embed="rId3"/>
          <a:stretch>
            <a:fillRect/>
          </a:stretch>
        </p:blipFill>
        <p:spPr>
          <a:xfrm>
            <a:off x="2916426" y="3505624"/>
            <a:ext cx="1848108" cy="333422"/>
          </a:xfrm>
          <a:prstGeom prst="rect">
            <a:avLst/>
          </a:prstGeom>
        </p:spPr>
      </p:pic>
    </p:spTree>
    <p:extLst>
      <p:ext uri="{BB962C8B-B14F-4D97-AF65-F5344CB8AC3E}">
        <p14:creationId xmlns:p14="http://schemas.microsoft.com/office/powerpoint/2010/main" val="172208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solidFill>
                  <a:schemeClr val="bg1"/>
                </a:solidFill>
                <a:latin typeface="Roboto Condensed" panose="020B0604020202020204" charset="0"/>
                <a:ea typeface="Roboto Condensed" panose="020B0604020202020204" charset="0"/>
              </a:rPr>
              <a:t>O Software</a:t>
            </a:r>
            <a:endParaRPr dirty="0">
              <a:solidFill>
                <a:schemeClr val="bg1"/>
              </a:solidFill>
              <a:latin typeface="Roboto Condensed" panose="020B0604020202020204" charset="0"/>
              <a:ea typeface="Roboto Condensed" panose="020B0604020202020204" charset="0"/>
            </a:endParaRP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6" name="CaixaDeTexto 5">
            <a:extLst>
              <a:ext uri="{FF2B5EF4-FFF2-40B4-BE49-F238E27FC236}">
                <a16:creationId xmlns:a16="http://schemas.microsoft.com/office/drawing/2014/main" id="{E0D15BAB-FA35-4333-95BA-B373E0C49473}"/>
              </a:ext>
            </a:extLst>
          </p:cNvPr>
          <p:cNvSpPr txBox="1"/>
          <p:nvPr/>
        </p:nvSpPr>
        <p:spPr>
          <a:xfrm>
            <a:off x="914400" y="1954743"/>
            <a:ext cx="5355771" cy="1569660"/>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Concepção de esquemáticos;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Criação de diagrama de blocos;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Desenvolvimento de layouts;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Geração de arquivos para fabricação de PCIs;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Criação de bibliotecas e componentes.</a:t>
            </a:r>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p:txBody>
      </p:sp>
      <p:pic>
        <p:nvPicPr>
          <p:cNvPr id="2" name="Picture 2" descr="New major EAGLE software update - Eurocircu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668" y="1222375"/>
            <a:ext cx="3048212" cy="304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769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Inserindo Informações no Esquemático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4" name="Picture 3"/>
          <p:cNvPicPr>
            <a:picLocks noChangeAspect="1"/>
          </p:cNvPicPr>
          <p:nvPr/>
        </p:nvPicPr>
        <p:blipFill>
          <a:blip r:embed="rId2"/>
          <a:stretch>
            <a:fillRect/>
          </a:stretch>
        </p:blipFill>
        <p:spPr>
          <a:xfrm>
            <a:off x="1250535" y="1478061"/>
            <a:ext cx="5654762" cy="3478752"/>
          </a:xfrm>
          <a:prstGeom prst="rect">
            <a:avLst/>
          </a:prstGeom>
        </p:spPr>
      </p:pic>
    </p:spTree>
    <p:extLst>
      <p:ext uri="{BB962C8B-B14F-4D97-AF65-F5344CB8AC3E}">
        <p14:creationId xmlns:p14="http://schemas.microsoft.com/office/powerpoint/2010/main" val="1472944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Alocando Vários Esquemáticos </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430306" y="1620136"/>
            <a:ext cx="3355105" cy="1477328"/>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Dessa maneira é possível criar vários circuito dentro de apenas uma folha de esquemático, ficando mais organizado;</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Com o CAD eagle pago é possível criar várias folhas de esquemático mantendo um hierarquia.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26" y="1525247"/>
            <a:ext cx="4728044" cy="3257944"/>
          </a:xfrm>
          <a:prstGeom prst="rect">
            <a:avLst/>
          </a:prstGeom>
        </p:spPr>
      </p:pic>
    </p:spTree>
    <p:extLst>
      <p:ext uri="{BB962C8B-B14F-4D97-AF65-F5344CB8AC3E}">
        <p14:creationId xmlns:p14="http://schemas.microsoft.com/office/powerpoint/2010/main" val="1677476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Electrical Rule Check</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430306" y="1620136"/>
            <a:ext cx="3355105" cy="2862322"/>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Através do ERC podemos nos previnir de possíveis faltas de conexões ou outros tipos de erros no circuito, evitando com que o layout possa sair errado;</a:t>
            </a:r>
          </a:p>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Para realizar o ERC basta ir em “Tools”   -&gt; “ERC”;</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Obs: É possível gerar o layout normalmente caso tenham erros ou avisos;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Verifique com calma todos erros e avisos, se possível que mais de uma pessoa faça isso.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239" y="1528312"/>
            <a:ext cx="2880490" cy="3112901"/>
          </a:xfrm>
          <a:prstGeom prst="rect">
            <a:avLst/>
          </a:prstGeom>
        </p:spPr>
      </p:pic>
    </p:spTree>
    <p:extLst>
      <p:ext uri="{BB962C8B-B14F-4D97-AF65-F5344CB8AC3E}">
        <p14:creationId xmlns:p14="http://schemas.microsoft.com/office/powerpoint/2010/main" val="52507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Electrical Rule Check</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430306" y="1620136"/>
            <a:ext cx="3355105" cy="738664"/>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É possível retirar erros ou avisos, basta clicar em cima do mesmo e depois em “Approve”.</a:t>
            </a:r>
            <a:endParaRPr lang="pt-BR" sz="1600" dirty="0">
              <a:latin typeface="Roboto Condensed" panose="020B0604020202020204" charset="0"/>
              <a:ea typeface="Roboto Condensed" panose="020B060402020202020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7" y="1620136"/>
            <a:ext cx="5047365" cy="2464909"/>
          </a:xfrm>
          <a:prstGeom prst="rect">
            <a:avLst/>
          </a:prstGeom>
        </p:spPr>
      </p:pic>
      <p:sp>
        <p:nvSpPr>
          <p:cNvPr id="7" name="Oval 6"/>
          <p:cNvSpPr/>
          <p:nvPr/>
        </p:nvSpPr>
        <p:spPr>
          <a:xfrm>
            <a:off x="3443476" y="3550394"/>
            <a:ext cx="901502" cy="1576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03191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ítulo 1"/>
          <p:cNvSpPr>
            <a:spLocks noGrp="1"/>
          </p:cNvSpPr>
          <p:nvPr>
            <p:ph type="title"/>
          </p:nvPr>
        </p:nvSpPr>
        <p:spPr>
          <a:xfrm>
            <a:off x="1536296" y="2153569"/>
            <a:ext cx="6120304" cy="1286935"/>
          </a:xfrm>
        </p:spPr>
        <p:txBody>
          <a:bodyPr/>
          <a:lstStyle/>
          <a:p>
            <a:pPr algn="ctr"/>
            <a:r>
              <a:rPr lang="pt-BR" sz="5000" dirty="0">
                <a:solidFill>
                  <a:schemeClr val="accent3"/>
                </a:solidFill>
                <a:latin typeface="Roboto Condensed" panose="020B0604020202020204" charset="0"/>
                <a:ea typeface="Roboto Condensed" panose="020B0604020202020204" charset="0"/>
              </a:rPr>
              <a:t>Criação da PCI (ou PCB)</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dirty="0"/>
          </a:p>
        </p:txBody>
      </p:sp>
    </p:spTree>
    <p:extLst>
      <p:ext uri="{BB962C8B-B14F-4D97-AF65-F5344CB8AC3E}">
        <p14:creationId xmlns:p14="http://schemas.microsoft.com/office/powerpoint/2010/main" val="4271096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22" y="1620136"/>
            <a:ext cx="2721553" cy="3390354"/>
          </a:xfrm>
          <a:prstGeom prst="rect">
            <a:avLst/>
          </a:prstGeom>
        </p:spPr>
      </p:pic>
      <p:sp>
        <p:nvSpPr>
          <p:cNvPr id="2" name="Title 1"/>
          <p:cNvSpPr>
            <a:spLocks noGrp="1"/>
          </p:cNvSpPr>
          <p:nvPr>
            <p:ph type="title"/>
          </p:nvPr>
        </p:nvSpPr>
        <p:spPr/>
        <p:txBody>
          <a:bodyPr/>
          <a:lstStyle/>
          <a:p>
            <a:r>
              <a:rPr lang="pt-BR" dirty="0"/>
              <a:t>Switch to Board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430306" y="1620136"/>
            <a:ext cx="3355105" cy="1569660"/>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fazer a mudança do esquemático para a protoboard basta clicar no ícone de “switch to board” como indicado na imagem;</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Outra forma é ir em “File” -&gt; “Switch to board”.</a:t>
            </a:r>
          </a:p>
        </p:txBody>
      </p:sp>
      <p:sp>
        <p:nvSpPr>
          <p:cNvPr id="7" name="Oval 6"/>
          <p:cNvSpPr/>
          <p:nvPr/>
        </p:nvSpPr>
        <p:spPr>
          <a:xfrm>
            <a:off x="1576552" y="2014693"/>
            <a:ext cx="245942" cy="261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6879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Tela de Layout</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6596954" y="1538713"/>
            <a:ext cx="3355105"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Irá aparecer a seguinte</a:t>
            </a:r>
          </a:p>
          <a:p>
            <a:pPr algn="just"/>
            <a:r>
              <a:rPr lang="pt-BR" sz="1600" dirty="0">
                <a:latin typeface="Roboto Condensed" panose="020B0604020202020204" charset="0"/>
                <a:ea typeface="Roboto Condensed" panose="020B0604020202020204" charset="0"/>
              </a:rPr>
              <a:t>tela.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52" y="1545020"/>
            <a:ext cx="5956253" cy="3142544"/>
          </a:xfrm>
          <a:prstGeom prst="rect">
            <a:avLst/>
          </a:prstGeom>
        </p:spPr>
      </p:pic>
    </p:spTree>
    <p:extLst>
      <p:ext uri="{BB962C8B-B14F-4D97-AF65-F5344CB8AC3E}">
        <p14:creationId xmlns:p14="http://schemas.microsoft.com/office/powerpoint/2010/main" val="3584128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31" y="1418895"/>
            <a:ext cx="1708901" cy="3333619"/>
          </a:xfrm>
          <a:prstGeom prst="rect">
            <a:avLst/>
          </a:prstGeom>
        </p:spPr>
      </p:pic>
      <p:sp>
        <p:nvSpPr>
          <p:cNvPr id="2" name="Title 1"/>
          <p:cNvSpPr>
            <a:spLocks noGrp="1"/>
          </p:cNvSpPr>
          <p:nvPr>
            <p:ph type="title"/>
          </p:nvPr>
        </p:nvSpPr>
        <p:spPr/>
        <p:txBody>
          <a:bodyPr/>
          <a:lstStyle/>
          <a:p>
            <a:r>
              <a:rPr lang="pt-BR" dirty="0"/>
              <a:t>Dimensião da Placa</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430306" y="1620136"/>
            <a:ext cx="3355105" cy="2800767"/>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É possível observar que agora existem novos layers;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Dentre eles o layer “dimension”, no qual faz a delimitação de onde será sua placa;</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É possível alterar o tamanho e formato da dimensão da placa, basta utilizar o layer dimensio;</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De maneira semelhante ao esquemático, é possível habilitar o grid.</a:t>
            </a:r>
          </a:p>
        </p:txBody>
      </p:sp>
      <p:sp>
        <p:nvSpPr>
          <p:cNvPr id="7" name="Oval 6"/>
          <p:cNvSpPr/>
          <p:nvPr/>
        </p:nvSpPr>
        <p:spPr>
          <a:xfrm>
            <a:off x="490197" y="2274042"/>
            <a:ext cx="1787035" cy="261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3"/>
          <a:stretch>
            <a:fillRect/>
          </a:stretch>
        </p:blipFill>
        <p:spPr>
          <a:xfrm>
            <a:off x="2347891" y="1957970"/>
            <a:ext cx="3070089" cy="2463652"/>
          </a:xfrm>
          <a:prstGeom prst="rect">
            <a:avLst/>
          </a:prstGeom>
        </p:spPr>
      </p:pic>
    </p:spTree>
    <p:extLst>
      <p:ext uri="{BB962C8B-B14F-4D97-AF65-F5344CB8AC3E}">
        <p14:creationId xmlns:p14="http://schemas.microsoft.com/office/powerpoint/2010/main" val="2623290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54" y="1510078"/>
            <a:ext cx="4962662" cy="3020882"/>
          </a:xfrm>
          <a:prstGeom prst="rect">
            <a:avLst/>
          </a:prstGeom>
        </p:spPr>
      </p:pic>
      <p:sp>
        <p:nvSpPr>
          <p:cNvPr id="2" name="Title 1"/>
          <p:cNvSpPr>
            <a:spLocks noGrp="1"/>
          </p:cNvSpPr>
          <p:nvPr>
            <p:ph type="title"/>
          </p:nvPr>
        </p:nvSpPr>
        <p:spPr/>
        <p:txBody>
          <a:bodyPr/>
          <a:lstStyle/>
          <a:p>
            <a:r>
              <a:rPr lang="pt-BR" dirty="0"/>
              <a:t>Dimensão da Placa</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430306" y="1620136"/>
            <a:ext cx="3355105" cy="1569660"/>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redimensionar o tamanho da placa primeiro acione o comando “move” (1) e depois o layer de “Dimension”, de maneiro que depois é só arrastar as arestar da maneiro que você desejar.</a:t>
            </a:r>
          </a:p>
        </p:txBody>
      </p:sp>
      <p:sp>
        <p:nvSpPr>
          <p:cNvPr id="7" name="Oval 6"/>
          <p:cNvSpPr/>
          <p:nvPr/>
        </p:nvSpPr>
        <p:spPr>
          <a:xfrm>
            <a:off x="189186" y="2141613"/>
            <a:ext cx="176574" cy="1727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277473" y="2035634"/>
            <a:ext cx="276273" cy="369332"/>
          </a:xfrm>
          <a:prstGeom prst="rect">
            <a:avLst/>
          </a:prstGeom>
          <a:noFill/>
        </p:spPr>
        <p:txBody>
          <a:bodyPr wrap="square" lIns="91440" tIns="45720" rIns="91440" bIns="45720">
            <a:spAutoFit/>
          </a:bodyPr>
          <a:lstStyle/>
          <a:p>
            <a:pPr algn="ctr"/>
            <a:r>
              <a:rPr lang="en-US" sz="1800" b="0" cap="none" spc="0" dirty="0">
                <a:ln w="0"/>
                <a:solidFill>
                  <a:srgbClr val="F41010"/>
                </a:solidFill>
                <a:effectLst>
                  <a:outerShdw blurRad="38100" dist="19050" dir="2700000" algn="tl" rotWithShape="0">
                    <a:schemeClr val="dk1">
                      <a:alpha val="40000"/>
                    </a:schemeClr>
                  </a:outerShdw>
                </a:effectLst>
              </a:rPr>
              <a:t>1</a:t>
            </a:r>
          </a:p>
        </p:txBody>
      </p:sp>
      <p:sp>
        <p:nvSpPr>
          <p:cNvPr id="10" name="Oval 9"/>
          <p:cNvSpPr/>
          <p:nvPr/>
        </p:nvSpPr>
        <p:spPr>
          <a:xfrm>
            <a:off x="410953" y="3567867"/>
            <a:ext cx="1109417" cy="171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764102" y="3216564"/>
            <a:ext cx="276273" cy="369332"/>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64537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Dimensão da Placa</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430306" y="1620136"/>
            <a:ext cx="3355105" cy="1815882"/>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Outra maneira definir o tamanho é clicando com o botão direito em cima da linha e indo em “properties” e definindo através das coordenadas o ponto de início e fim da linha, como se fosse um vetor.</a:t>
            </a:r>
          </a:p>
        </p:txBody>
      </p:sp>
      <p:pic>
        <p:nvPicPr>
          <p:cNvPr id="4" name="Picture 3"/>
          <p:cNvPicPr>
            <a:picLocks noChangeAspect="1"/>
          </p:cNvPicPr>
          <p:nvPr/>
        </p:nvPicPr>
        <p:blipFill>
          <a:blip r:embed="rId2"/>
          <a:stretch>
            <a:fillRect/>
          </a:stretch>
        </p:blipFill>
        <p:spPr>
          <a:xfrm>
            <a:off x="374319" y="1595498"/>
            <a:ext cx="2728336" cy="3188595"/>
          </a:xfrm>
          <a:prstGeom prst="rect">
            <a:avLst/>
          </a:prstGeom>
        </p:spPr>
      </p:pic>
      <p:pic>
        <p:nvPicPr>
          <p:cNvPr id="6" name="Picture 5"/>
          <p:cNvPicPr>
            <a:picLocks noChangeAspect="1"/>
          </p:cNvPicPr>
          <p:nvPr/>
        </p:nvPicPr>
        <p:blipFill>
          <a:blip r:embed="rId3"/>
          <a:stretch>
            <a:fillRect/>
          </a:stretch>
        </p:blipFill>
        <p:spPr>
          <a:xfrm>
            <a:off x="3201754" y="2230234"/>
            <a:ext cx="2280019" cy="2553859"/>
          </a:xfrm>
          <a:prstGeom prst="rect">
            <a:avLst/>
          </a:prstGeom>
        </p:spPr>
      </p:pic>
    </p:spTree>
    <p:extLst>
      <p:ext uri="{BB962C8B-B14F-4D97-AF65-F5344CB8AC3E}">
        <p14:creationId xmlns:p14="http://schemas.microsoft.com/office/powerpoint/2010/main" val="1400327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ítulo 1"/>
          <p:cNvSpPr>
            <a:spLocks noGrp="1"/>
          </p:cNvSpPr>
          <p:nvPr>
            <p:ph type="title"/>
          </p:nvPr>
        </p:nvSpPr>
        <p:spPr>
          <a:xfrm>
            <a:off x="1536296" y="2153569"/>
            <a:ext cx="6120304" cy="1286935"/>
          </a:xfrm>
        </p:spPr>
        <p:txBody>
          <a:bodyPr/>
          <a:lstStyle/>
          <a:p>
            <a:r>
              <a:rPr lang="pt-BR" sz="5000" dirty="0">
                <a:solidFill>
                  <a:schemeClr val="accent3"/>
                </a:solidFill>
                <a:latin typeface="Roboto Condensed" panose="020B0604020202020204" charset="0"/>
                <a:ea typeface="Roboto Condensed" panose="020B0604020202020204" charset="0"/>
              </a:rPr>
              <a:t>Concepção do Projeto</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dirty="0"/>
          </a:p>
        </p:txBody>
      </p:sp>
    </p:spTree>
    <p:extLst>
      <p:ext uri="{BB962C8B-B14F-4D97-AF65-F5344CB8AC3E}">
        <p14:creationId xmlns:p14="http://schemas.microsoft.com/office/powerpoint/2010/main" val="1226505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485" y="1695128"/>
            <a:ext cx="676369" cy="2257740"/>
          </a:xfrm>
          <a:prstGeom prst="rect">
            <a:avLst/>
          </a:prstGeom>
        </p:spPr>
      </p:pic>
      <p:sp>
        <p:nvSpPr>
          <p:cNvPr id="2" name="Title 1"/>
          <p:cNvSpPr>
            <a:spLocks noGrp="1"/>
          </p:cNvSpPr>
          <p:nvPr>
            <p:ph type="title"/>
          </p:nvPr>
        </p:nvSpPr>
        <p:spPr/>
        <p:txBody>
          <a:bodyPr/>
          <a:lstStyle/>
          <a:p>
            <a:r>
              <a:rPr lang="pt-BR" dirty="0"/>
              <a:t>Furos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430306" y="1620136"/>
            <a:ext cx="3355105" cy="830997"/>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Aqui você pode inserir os furos, sendo eles metalizados (vias) (1) ou não metalizados (hole) (2).</a:t>
            </a:r>
          </a:p>
        </p:txBody>
      </p:sp>
      <p:sp>
        <p:nvSpPr>
          <p:cNvPr id="7" name="Oval 6"/>
          <p:cNvSpPr/>
          <p:nvPr/>
        </p:nvSpPr>
        <p:spPr>
          <a:xfrm>
            <a:off x="1789485" y="2333297"/>
            <a:ext cx="316787" cy="334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1809741" y="2003003"/>
            <a:ext cx="276273" cy="369332"/>
          </a:xfrm>
          <a:prstGeom prst="rect">
            <a:avLst/>
          </a:prstGeom>
          <a:noFill/>
        </p:spPr>
        <p:txBody>
          <a:bodyPr wrap="square" lIns="91440" tIns="45720" rIns="91440" bIns="45720">
            <a:spAutoFit/>
          </a:bodyPr>
          <a:lstStyle/>
          <a:p>
            <a:pPr algn="ctr"/>
            <a:r>
              <a:rPr lang="en-US" sz="1800" b="0" cap="none" spc="0" dirty="0">
                <a:ln w="0"/>
                <a:solidFill>
                  <a:srgbClr val="F41010"/>
                </a:solidFill>
                <a:effectLst>
                  <a:outerShdw blurRad="38100" dist="19050" dir="2700000" algn="tl" rotWithShape="0">
                    <a:schemeClr val="dk1">
                      <a:alpha val="40000"/>
                    </a:schemeClr>
                  </a:outerShdw>
                </a:effectLst>
              </a:rPr>
              <a:t>1</a:t>
            </a:r>
          </a:p>
        </p:txBody>
      </p:sp>
      <p:sp>
        <p:nvSpPr>
          <p:cNvPr id="11" name="Rectangle 10"/>
          <p:cNvSpPr/>
          <p:nvPr/>
        </p:nvSpPr>
        <p:spPr>
          <a:xfrm>
            <a:off x="2137797" y="2035634"/>
            <a:ext cx="276273" cy="369332"/>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2" name="Oval 11"/>
          <p:cNvSpPr/>
          <p:nvPr/>
        </p:nvSpPr>
        <p:spPr>
          <a:xfrm>
            <a:off x="2127669" y="2333296"/>
            <a:ext cx="316787" cy="334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19090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Inserindo Componentes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675586" y="1620136"/>
            <a:ext cx="3109825" cy="2062103"/>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inserir os componentes dentro da placa é importante deixar todos layouts marcados, bem como estar na parte de “Device”;</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No Eagle gratuito não possível retornar os componentes para fora da placa.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61" y="1660863"/>
            <a:ext cx="5289747" cy="2980350"/>
          </a:xfrm>
          <a:prstGeom prst="rect">
            <a:avLst/>
          </a:prstGeom>
        </p:spPr>
      </p:pic>
      <p:sp>
        <p:nvSpPr>
          <p:cNvPr id="14" name="Oval 13"/>
          <p:cNvSpPr/>
          <p:nvPr/>
        </p:nvSpPr>
        <p:spPr>
          <a:xfrm>
            <a:off x="309003" y="2383745"/>
            <a:ext cx="1210793" cy="119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5" name="Oval 14"/>
          <p:cNvSpPr/>
          <p:nvPr/>
        </p:nvSpPr>
        <p:spPr>
          <a:xfrm>
            <a:off x="309003" y="3386433"/>
            <a:ext cx="1210792" cy="13810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79403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Inserindo Componentes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675586" y="1620136"/>
            <a:ext cx="3109825" cy="1815882"/>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Posione todos os componentes dentro da placa como mostrado a seguir;</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deixar menos poluido visualmente é possível tirar o layers de “Unrouted”, que são essas linha amarelas.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9" y="1673699"/>
            <a:ext cx="5403633" cy="2891839"/>
          </a:xfrm>
          <a:prstGeom prst="rect">
            <a:avLst/>
          </a:prstGeom>
        </p:spPr>
      </p:pic>
    </p:spTree>
    <p:extLst>
      <p:ext uri="{BB962C8B-B14F-4D97-AF65-F5344CB8AC3E}">
        <p14:creationId xmlns:p14="http://schemas.microsoft.com/office/powerpoint/2010/main" val="1626361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Ratsnest</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675586" y="1620136"/>
            <a:ext cx="3109825" cy="2062103"/>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Após posicionar os componentes é possível utilizar a ferramenta “Ratsnest” que irá deixar as linhas não roteads mais bem destribuídas;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Isso não significa que anteriormente elas não estavam corretas.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516" y="1620136"/>
            <a:ext cx="2315331" cy="3265490"/>
          </a:xfrm>
          <a:prstGeom prst="rect">
            <a:avLst/>
          </a:prstGeom>
        </p:spPr>
      </p:pic>
      <p:sp>
        <p:nvSpPr>
          <p:cNvPr id="7" name="Oval 6"/>
          <p:cNvSpPr/>
          <p:nvPr/>
        </p:nvSpPr>
        <p:spPr>
          <a:xfrm>
            <a:off x="2285520" y="2604464"/>
            <a:ext cx="646866" cy="189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8" name="Oval 7"/>
          <p:cNvSpPr/>
          <p:nvPr/>
        </p:nvSpPr>
        <p:spPr>
          <a:xfrm>
            <a:off x="1594516" y="4308191"/>
            <a:ext cx="209059" cy="189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31582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Ratsnets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675586" y="1620136"/>
            <a:ext cx="3109825"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Circuito após a aplicação do Ratsnets.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96" y="1648130"/>
            <a:ext cx="4599783" cy="2993083"/>
          </a:xfrm>
          <a:prstGeom prst="rect">
            <a:avLst/>
          </a:prstGeom>
        </p:spPr>
      </p:pic>
    </p:spTree>
    <p:extLst>
      <p:ext uri="{BB962C8B-B14F-4D97-AF65-F5344CB8AC3E}">
        <p14:creationId xmlns:p14="http://schemas.microsoft.com/office/powerpoint/2010/main" val="3895455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ítulo 1"/>
          <p:cNvSpPr>
            <a:spLocks noGrp="1"/>
          </p:cNvSpPr>
          <p:nvPr>
            <p:ph type="title"/>
          </p:nvPr>
        </p:nvSpPr>
        <p:spPr>
          <a:xfrm>
            <a:off x="1536296" y="2153569"/>
            <a:ext cx="6120304" cy="1286935"/>
          </a:xfrm>
        </p:spPr>
        <p:txBody>
          <a:bodyPr/>
          <a:lstStyle/>
          <a:p>
            <a:pPr algn="ctr"/>
            <a:r>
              <a:rPr lang="pt-BR" sz="5000" dirty="0">
                <a:solidFill>
                  <a:schemeClr val="accent3"/>
                </a:solidFill>
                <a:latin typeface="Roboto Condensed" panose="020B0604020202020204" charset="0"/>
                <a:ea typeface="Roboto Condensed" panose="020B0604020202020204" charset="0"/>
              </a:rPr>
              <a:t>Traçado das Trilhas</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dirty="0"/>
          </a:p>
        </p:txBody>
      </p:sp>
    </p:spTree>
    <p:extLst>
      <p:ext uri="{BB962C8B-B14F-4D97-AF65-F5344CB8AC3E}">
        <p14:creationId xmlns:p14="http://schemas.microsoft.com/office/powerpoint/2010/main" val="3032597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Route Airwire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814323" y="1437256"/>
            <a:ext cx="3115266" cy="304698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realizar o roteamento manual basta clicar no ícone de “route airwire” (1), de maneira que irão aparecer os layers (2) em que podem ser feitos os roteamentos;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Como estamos utilizando a versão free, só é possível utilizar 2 layers de roteamento, porém caso se tenha a versão paga, podem ser utilizados até 16 layers.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75" y="1563225"/>
            <a:ext cx="5379193" cy="3086258"/>
          </a:xfrm>
          <a:prstGeom prst="rect">
            <a:avLst/>
          </a:prstGeom>
        </p:spPr>
      </p:pic>
      <p:sp>
        <p:nvSpPr>
          <p:cNvPr id="7" name="Rectangle 6"/>
          <p:cNvSpPr/>
          <p:nvPr/>
        </p:nvSpPr>
        <p:spPr>
          <a:xfrm>
            <a:off x="239638" y="2634208"/>
            <a:ext cx="276273" cy="369332"/>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1</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8" name="Oval 7"/>
          <p:cNvSpPr/>
          <p:nvPr/>
        </p:nvSpPr>
        <p:spPr>
          <a:xfrm>
            <a:off x="132432" y="2730588"/>
            <a:ext cx="189186" cy="1765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669232" y="1869484"/>
            <a:ext cx="533478" cy="375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770343" y="2200866"/>
            <a:ext cx="308018" cy="370003"/>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25867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32" y="1579398"/>
            <a:ext cx="5808855" cy="3274016"/>
          </a:xfrm>
          <a:prstGeom prst="rect">
            <a:avLst/>
          </a:prstGeom>
        </p:spPr>
      </p:pic>
      <p:sp>
        <p:nvSpPr>
          <p:cNvPr id="2" name="Title 1"/>
          <p:cNvSpPr>
            <a:spLocks noGrp="1"/>
          </p:cNvSpPr>
          <p:nvPr>
            <p:ph type="title"/>
          </p:nvPr>
        </p:nvSpPr>
        <p:spPr/>
        <p:txBody>
          <a:bodyPr/>
          <a:lstStyle/>
          <a:p>
            <a:r>
              <a:rPr lang="pt-BR" dirty="0"/>
              <a:t>Route Airwire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941287" y="1443562"/>
            <a:ext cx="3115266" cy="2800767"/>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Iremos desenvolver um placa de face simples, dessa maneira iremos utilizar o layer bottom (1);</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Em (2) é possível selecionar o tipo de dobra do roteamento;</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Em (3) selecionar o tamanho da trilha;</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Em (4) o formato da via;</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E por fim, em (5) o diâmetro interno e externo da via.</a:t>
            </a:r>
          </a:p>
        </p:txBody>
      </p:sp>
      <p:sp>
        <p:nvSpPr>
          <p:cNvPr id="7" name="Rectangle 6"/>
          <p:cNvSpPr/>
          <p:nvPr/>
        </p:nvSpPr>
        <p:spPr>
          <a:xfrm>
            <a:off x="1710407" y="2082223"/>
            <a:ext cx="276273" cy="369332"/>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2</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8" name="Oval 7"/>
          <p:cNvSpPr/>
          <p:nvPr/>
        </p:nvSpPr>
        <p:spPr>
          <a:xfrm>
            <a:off x="1716941" y="1905760"/>
            <a:ext cx="263207" cy="2194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669232" y="1869485"/>
            <a:ext cx="541560" cy="255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786003" y="2082333"/>
            <a:ext cx="308018" cy="370003"/>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1</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1" name="Oval 10"/>
          <p:cNvSpPr/>
          <p:nvPr/>
        </p:nvSpPr>
        <p:spPr>
          <a:xfrm>
            <a:off x="2140508" y="1905760"/>
            <a:ext cx="377545" cy="2194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2241780" y="2065150"/>
            <a:ext cx="276273" cy="369332"/>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3</a:t>
            </a:r>
            <a:endParaRPr lang="en-US" sz="1800" b="0" cap="none" spc="0" dirty="0">
              <a:ln w="0"/>
              <a:solidFill>
                <a:srgbClr val="F41010"/>
              </a:solidFill>
              <a:effectLst>
                <a:outerShdw blurRad="38100" dist="19050" dir="2700000" algn="tl" rotWithShape="0">
                  <a:schemeClr val="dk1">
                    <a:alpha val="40000"/>
                  </a:schemeClr>
                </a:outerShdw>
              </a:effectLst>
            </a:endParaRPr>
          </a:p>
        </p:txBody>
      </p:sp>
      <p:sp>
        <p:nvSpPr>
          <p:cNvPr id="14" name="Oval 13"/>
          <p:cNvSpPr/>
          <p:nvPr/>
        </p:nvSpPr>
        <p:spPr>
          <a:xfrm>
            <a:off x="2559706" y="1905759"/>
            <a:ext cx="178473" cy="2194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5" name="Oval 14"/>
          <p:cNvSpPr/>
          <p:nvPr/>
        </p:nvSpPr>
        <p:spPr>
          <a:xfrm>
            <a:off x="2786559" y="1905758"/>
            <a:ext cx="1365693" cy="2194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544120" y="2045947"/>
            <a:ext cx="276273" cy="369332"/>
          </a:xfrm>
          <a:prstGeom prst="rect">
            <a:avLst/>
          </a:prstGeom>
          <a:noFill/>
        </p:spPr>
        <p:txBody>
          <a:bodyPr wrap="square" lIns="91440" tIns="45720" rIns="91440" bIns="45720">
            <a:spAutoFit/>
          </a:bodyPr>
          <a:lstStyle/>
          <a:p>
            <a:pPr algn="ctr"/>
            <a:r>
              <a:rPr lang="en-US" sz="1800" b="0" cap="none" spc="0" dirty="0">
                <a:ln w="0"/>
                <a:solidFill>
                  <a:srgbClr val="F41010"/>
                </a:solidFill>
                <a:effectLst>
                  <a:outerShdw blurRad="38100" dist="19050" dir="2700000" algn="tl" rotWithShape="0">
                    <a:schemeClr val="dk1">
                      <a:alpha val="40000"/>
                    </a:schemeClr>
                  </a:outerShdw>
                </a:effectLst>
              </a:rPr>
              <a:t>4</a:t>
            </a:r>
          </a:p>
        </p:txBody>
      </p:sp>
      <p:sp>
        <p:nvSpPr>
          <p:cNvPr id="17" name="Rectangle 16"/>
          <p:cNvSpPr/>
          <p:nvPr/>
        </p:nvSpPr>
        <p:spPr>
          <a:xfrm>
            <a:off x="3331268" y="2045947"/>
            <a:ext cx="276273" cy="369332"/>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5</a:t>
            </a:r>
            <a:endParaRPr lang="en-US" sz="1800" b="0" cap="none" spc="0" dirty="0">
              <a:ln w="0"/>
              <a:solidFill>
                <a:srgbClr val="F4101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83193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01" y="1673886"/>
            <a:ext cx="5333545" cy="3018309"/>
          </a:xfrm>
          <a:prstGeom prst="rect">
            <a:avLst/>
          </a:prstGeom>
        </p:spPr>
      </p:pic>
      <p:sp>
        <p:nvSpPr>
          <p:cNvPr id="2" name="Title 1"/>
          <p:cNvSpPr>
            <a:spLocks noGrp="1"/>
          </p:cNvSpPr>
          <p:nvPr>
            <p:ph type="title"/>
          </p:nvPr>
        </p:nvSpPr>
        <p:spPr/>
        <p:txBody>
          <a:bodyPr/>
          <a:lstStyle/>
          <a:p>
            <a:r>
              <a:rPr lang="pt-BR" dirty="0"/>
              <a:t>Ripup</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941287" y="1443562"/>
            <a:ext cx="3115266"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remover uma trilha bastar utilizar a ferramento de Ripup (1), ou selecionar a trilhar e apertar em delete.</a:t>
            </a:r>
          </a:p>
        </p:txBody>
      </p:sp>
      <p:sp>
        <p:nvSpPr>
          <p:cNvPr id="9" name="Oval 8"/>
          <p:cNvSpPr/>
          <p:nvPr/>
        </p:nvSpPr>
        <p:spPr>
          <a:xfrm>
            <a:off x="346841" y="2818873"/>
            <a:ext cx="170268" cy="1697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430140" y="2718752"/>
            <a:ext cx="308018" cy="370003"/>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1</a:t>
            </a:r>
            <a:endParaRPr lang="en-US" sz="1800" b="0" cap="none" spc="0" dirty="0">
              <a:ln w="0"/>
              <a:solidFill>
                <a:srgbClr val="F4101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62632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1" y="1669297"/>
            <a:ext cx="5439749" cy="2838916"/>
          </a:xfrm>
          <a:prstGeom prst="rect">
            <a:avLst/>
          </a:prstGeom>
        </p:spPr>
      </p:pic>
      <p:sp>
        <p:nvSpPr>
          <p:cNvPr id="2" name="Title 1"/>
          <p:cNvSpPr>
            <a:spLocks noGrp="1"/>
          </p:cNvSpPr>
          <p:nvPr>
            <p:ph type="title"/>
          </p:nvPr>
        </p:nvSpPr>
        <p:spPr/>
        <p:txBody>
          <a:bodyPr/>
          <a:lstStyle/>
          <a:p>
            <a:r>
              <a:rPr lang="pt-BR" dirty="0"/>
              <a:t>Ripup</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909756" y="1669297"/>
            <a:ext cx="3115266"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remover um conjunto de trilhas é necessário inicialmente selecionar as trilhar com a ferramento group (1).</a:t>
            </a:r>
          </a:p>
        </p:txBody>
      </p:sp>
      <p:sp>
        <p:nvSpPr>
          <p:cNvPr id="9" name="Oval 8"/>
          <p:cNvSpPr/>
          <p:nvPr/>
        </p:nvSpPr>
        <p:spPr>
          <a:xfrm>
            <a:off x="227024" y="2200864"/>
            <a:ext cx="170268" cy="1697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348160" y="2088131"/>
            <a:ext cx="308018" cy="370003"/>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1</a:t>
            </a:r>
            <a:endParaRPr lang="en-US" sz="1800" b="0" cap="none" spc="0" dirty="0">
              <a:ln w="0"/>
              <a:solidFill>
                <a:srgbClr val="F4101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534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Título 3">
            <a:extLst>
              <a:ext uri="{FF2B5EF4-FFF2-40B4-BE49-F238E27FC236}">
                <a16:creationId xmlns:a16="http://schemas.microsoft.com/office/drawing/2014/main" id="{F1617B76-536B-4E05-91CE-BD52DAC0E412}"/>
              </a:ext>
            </a:extLst>
          </p:cNvPr>
          <p:cNvSpPr>
            <a:spLocks noGrp="1"/>
          </p:cNvSpPr>
          <p:nvPr>
            <p:ph type="title"/>
          </p:nvPr>
        </p:nvSpPr>
        <p:spPr/>
        <p:txBody>
          <a:bodyPr/>
          <a:lstStyle/>
          <a:p>
            <a:r>
              <a:rPr lang="pt-BR" dirty="0"/>
              <a:t>Mudança de Paradigma: Uso de uma Abordagem TOP-DOWN</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7" name="CaixaDeTexto 6">
            <a:extLst>
              <a:ext uri="{FF2B5EF4-FFF2-40B4-BE49-F238E27FC236}">
                <a16:creationId xmlns:a16="http://schemas.microsoft.com/office/drawing/2014/main" id="{5EDEE0E6-159F-4825-B6B3-DB7D19635B99}"/>
              </a:ext>
            </a:extLst>
          </p:cNvPr>
          <p:cNvSpPr txBox="1"/>
          <p:nvPr/>
        </p:nvSpPr>
        <p:spPr>
          <a:xfrm>
            <a:off x="4679366" y="1820604"/>
            <a:ext cx="2977234" cy="2062103"/>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Roboto Condensed" panose="020B0604020202020204" charset="0"/>
                <a:ea typeface="Roboto Condensed" panose="020B0604020202020204" charset="0"/>
              </a:rPr>
              <a:t>Por meio desta abordagem inicamos o projeto a partir de uma visão geral do sistema final, e então vamos </a:t>
            </a:r>
            <a:r>
              <a:rPr lang="pt-BR" b="1" dirty="0">
                <a:solidFill>
                  <a:schemeClr val="accent3"/>
                </a:solidFill>
                <a:latin typeface="Roboto Condensed" panose="020B0604020202020204" charset="0"/>
                <a:ea typeface="Roboto Condensed" panose="020B0604020202020204" charset="0"/>
              </a:rPr>
              <a:t>decompondo</a:t>
            </a:r>
            <a:r>
              <a:rPr lang="pt-BR" dirty="0">
                <a:latin typeface="Roboto Condensed" panose="020B0604020202020204" charset="0"/>
                <a:ea typeface="Roboto Condensed" panose="020B0604020202020204" charset="0"/>
              </a:rPr>
              <a:t> o mesmo em partes e subsistemas menores, facilitando assim a compreensão do detalhamento.</a:t>
            </a:r>
          </a:p>
          <a:p>
            <a:pPr algn="just"/>
            <a:endParaRPr lang="pt-BR" dirty="0">
              <a:latin typeface="Roboto Condensed" panose="020B0604020202020204" charset="0"/>
              <a:ea typeface="Roboto Condensed" panose="020B0604020202020204" charset="0"/>
            </a:endParaRPr>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p:txBody>
      </p:sp>
      <p:pic>
        <p:nvPicPr>
          <p:cNvPr id="2" name="Picture 1"/>
          <p:cNvPicPr>
            <a:picLocks noChangeAspect="1"/>
          </p:cNvPicPr>
          <p:nvPr/>
        </p:nvPicPr>
        <p:blipFill>
          <a:blip r:embed="rId3"/>
          <a:stretch>
            <a:fillRect/>
          </a:stretch>
        </p:blipFill>
        <p:spPr>
          <a:xfrm>
            <a:off x="518667" y="1707137"/>
            <a:ext cx="3478384" cy="2934076"/>
          </a:xfrm>
          <a:prstGeom prst="rect">
            <a:avLst/>
          </a:prstGeom>
        </p:spPr>
      </p:pic>
    </p:spTree>
    <p:extLst>
      <p:ext uri="{BB962C8B-B14F-4D97-AF65-F5344CB8AC3E}">
        <p14:creationId xmlns:p14="http://schemas.microsoft.com/office/powerpoint/2010/main" val="254283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Ripup</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941287" y="1529001"/>
            <a:ext cx="3115266" cy="1323439"/>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Em seguida selecionar a ferramento Ripup, ir com o botão direito em cima de uma trilha, ir em “group:Ripup” e depois em “Trace, via or polygon”.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00" y="1529001"/>
            <a:ext cx="5574687" cy="2913183"/>
          </a:xfrm>
          <a:prstGeom prst="rect">
            <a:avLst/>
          </a:prstGeom>
        </p:spPr>
      </p:pic>
    </p:spTree>
    <p:extLst>
      <p:ext uri="{BB962C8B-B14F-4D97-AF65-F5344CB8AC3E}">
        <p14:creationId xmlns:p14="http://schemas.microsoft.com/office/powerpoint/2010/main" val="23599794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Ripup</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941287" y="1529001"/>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Removendo assim, todas as trilhas.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262" y="1614389"/>
            <a:ext cx="4994157" cy="3138126"/>
          </a:xfrm>
          <a:prstGeom prst="rect">
            <a:avLst/>
          </a:prstGeom>
        </p:spPr>
      </p:pic>
    </p:spTree>
    <p:extLst>
      <p:ext uri="{BB962C8B-B14F-4D97-AF65-F5344CB8AC3E}">
        <p14:creationId xmlns:p14="http://schemas.microsoft.com/office/powerpoint/2010/main" val="2753123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Autorouter</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59317" y="1623594"/>
            <a:ext cx="3115266" cy="1569660"/>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O Ealge possui uma ferramenta chamada “autorouter”, na qual o próprio software faz o roteamento;</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Basta ir em “Tools” -&gt; “Autorouter”.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141" y="1700458"/>
            <a:ext cx="3678696" cy="2878395"/>
          </a:xfrm>
          <a:prstGeom prst="rect">
            <a:avLst/>
          </a:prstGeom>
        </p:spPr>
      </p:pic>
    </p:spTree>
    <p:extLst>
      <p:ext uri="{BB962C8B-B14F-4D97-AF65-F5344CB8AC3E}">
        <p14:creationId xmlns:p14="http://schemas.microsoft.com/office/powerpoint/2010/main" val="2967113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Autorouter</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59317" y="1623594"/>
            <a:ext cx="3115266" cy="230832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Irá exibir a seguinte janela, de maneira que irão aparecer apenas dois layers;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Como queremos uma placa de face simples colocamos o layer Top em “N/A” e o Bottom em “Auto”;</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Em seguida apertamos o botão de “Continue...”.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505" y="1623594"/>
            <a:ext cx="4062557" cy="2968465"/>
          </a:xfrm>
          <a:prstGeom prst="rect">
            <a:avLst/>
          </a:prstGeom>
        </p:spPr>
      </p:pic>
    </p:spTree>
    <p:extLst>
      <p:ext uri="{BB962C8B-B14F-4D97-AF65-F5344CB8AC3E}">
        <p14:creationId xmlns:p14="http://schemas.microsoft.com/office/powerpoint/2010/main" val="1889065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Autorouter</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59317" y="1623594"/>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Após isso basta apertar o botão de “start”.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43" y="1628611"/>
            <a:ext cx="3213335" cy="3254959"/>
          </a:xfrm>
          <a:prstGeom prst="rect">
            <a:avLst/>
          </a:prstGeom>
        </p:spPr>
      </p:pic>
    </p:spTree>
    <p:extLst>
      <p:ext uri="{BB962C8B-B14F-4D97-AF65-F5344CB8AC3E}">
        <p14:creationId xmlns:p14="http://schemas.microsoft.com/office/powerpoint/2010/main" val="2632718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Autorouter</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59317" y="1623594"/>
            <a:ext cx="3115266" cy="830997"/>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Após terminar o processo basta apertar em “End job” e as trilhas irão aparecer.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374" y="1699535"/>
            <a:ext cx="4817943" cy="2487403"/>
          </a:xfrm>
          <a:prstGeom prst="rect">
            <a:avLst/>
          </a:prstGeom>
        </p:spPr>
      </p:pic>
    </p:spTree>
    <p:extLst>
      <p:ext uri="{BB962C8B-B14F-4D97-AF65-F5344CB8AC3E}">
        <p14:creationId xmlns:p14="http://schemas.microsoft.com/office/powerpoint/2010/main" val="3499096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Autorouter</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59317" y="1623594"/>
            <a:ext cx="3115266" cy="1569660"/>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Além disso, existe a possibilidade de ser feito o roteamento automático apenas de NETs que você deseja;</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Vá no autorouter, depois clique em Select.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86" r="-1"/>
          <a:stretch/>
        </p:blipFill>
        <p:spPr>
          <a:xfrm>
            <a:off x="808034" y="1623594"/>
            <a:ext cx="4351283" cy="3190208"/>
          </a:xfrm>
          <a:prstGeom prst="rect">
            <a:avLst/>
          </a:prstGeom>
        </p:spPr>
      </p:pic>
    </p:spTree>
    <p:extLst>
      <p:ext uri="{BB962C8B-B14F-4D97-AF65-F5344CB8AC3E}">
        <p14:creationId xmlns:p14="http://schemas.microsoft.com/office/powerpoint/2010/main" val="3967280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Autorouter</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59317" y="1623594"/>
            <a:ext cx="3115266"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Em seguida faça a seleção das NETs que você deseja;</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E depois aperte na ferramenta “GO” (1).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551325"/>
            <a:ext cx="3982383" cy="3134187"/>
          </a:xfrm>
          <a:prstGeom prst="rect">
            <a:avLst/>
          </a:prstGeom>
        </p:spPr>
      </p:pic>
      <p:sp>
        <p:nvSpPr>
          <p:cNvPr id="7" name="Oval 6"/>
          <p:cNvSpPr/>
          <p:nvPr/>
        </p:nvSpPr>
        <p:spPr>
          <a:xfrm>
            <a:off x="1500878" y="1614387"/>
            <a:ext cx="170268" cy="1697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1622014" y="1501654"/>
            <a:ext cx="308018" cy="370003"/>
          </a:xfrm>
          <a:prstGeom prst="rect">
            <a:avLst/>
          </a:prstGeom>
          <a:noFill/>
        </p:spPr>
        <p:txBody>
          <a:bodyPr wrap="square" lIns="91440" tIns="45720" rIns="91440" bIns="45720">
            <a:spAutoFit/>
          </a:bodyPr>
          <a:lstStyle/>
          <a:p>
            <a:pPr algn="ctr"/>
            <a:r>
              <a:rPr lang="en-US" sz="1800" dirty="0">
                <a:ln w="0"/>
                <a:solidFill>
                  <a:srgbClr val="F41010"/>
                </a:solidFill>
                <a:effectLst>
                  <a:outerShdw blurRad="38100" dist="19050" dir="2700000" algn="tl" rotWithShape="0">
                    <a:schemeClr val="dk1">
                      <a:alpha val="40000"/>
                    </a:schemeClr>
                  </a:outerShdw>
                </a:effectLst>
              </a:rPr>
              <a:t>1</a:t>
            </a:r>
            <a:endParaRPr lang="en-US" sz="1800" b="0" cap="none" spc="0" dirty="0">
              <a:ln w="0"/>
              <a:solidFill>
                <a:srgbClr val="F4101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583228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Autorouter</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59317" y="1623594"/>
            <a:ext cx="3115266"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Por fim, aperte em “Start”.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18247"/>
            <a:ext cx="3030797" cy="3022966"/>
          </a:xfrm>
          <a:prstGeom prst="rect">
            <a:avLst/>
          </a:prstGeom>
        </p:spPr>
      </p:pic>
    </p:spTree>
    <p:extLst>
      <p:ext uri="{BB962C8B-B14F-4D97-AF65-F5344CB8AC3E}">
        <p14:creationId xmlns:p14="http://schemas.microsoft.com/office/powerpoint/2010/main" val="213957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Autorouter</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74485" y="1623594"/>
            <a:ext cx="3115266" cy="830997"/>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Assim, serão criadas as trilhas apenas das trilhas que foram selecionadas.</a:t>
            </a:r>
          </a:p>
        </p:txBody>
      </p:sp>
      <p:pic>
        <p:nvPicPr>
          <p:cNvPr id="4" name="Picture 3"/>
          <p:cNvPicPr>
            <a:picLocks noChangeAspect="1"/>
          </p:cNvPicPr>
          <p:nvPr/>
        </p:nvPicPr>
        <p:blipFill>
          <a:blip r:embed="rId2"/>
          <a:stretch>
            <a:fillRect/>
          </a:stretch>
        </p:blipFill>
        <p:spPr>
          <a:xfrm>
            <a:off x="814275" y="1623594"/>
            <a:ext cx="4360210" cy="2753602"/>
          </a:xfrm>
          <a:prstGeom prst="rect">
            <a:avLst/>
          </a:prstGeom>
        </p:spPr>
      </p:pic>
    </p:spTree>
    <p:extLst>
      <p:ext uri="{BB962C8B-B14F-4D97-AF65-F5344CB8AC3E}">
        <p14:creationId xmlns:p14="http://schemas.microsoft.com/office/powerpoint/2010/main" val="1990419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Título 3">
            <a:extLst>
              <a:ext uri="{FF2B5EF4-FFF2-40B4-BE49-F238E27FC236}">
                <a16:creationId xmlns:a16="http://schemas.microsoft.com/office/drawing/2014/main" id="{F1617B76-536B-4E05-91CE-BD52DAC0E412}"/>
              </a:ext>
            </a:extLst>
          </p:cNvPr>
          <p:cNvSpPr>
            <a:spLocks noGrp="1"/>
          </p:cNvSpPr>
          <p:nvPr>
            <p:ph type="title"/>
          </p:nvPr>
        </p:nvSpPr>
        <p:spPr/>
        <p:txBody>
          <a:bodyPr/>
          <a:lstStyle/>
          <a:p>
            <a:r>
              <a:rPr lang="pt-BR" dirty="0"/>
              <a:t>Fases de um Projeto</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568" y="1553470"/>
            <a:ext cx="5629275" cy="2867025"/>
          </a:xfrm>
          <a:prstGeom prst="rect">
            <a:avLst/>
          </a:prstGeom>
        </p:spPr>
      </p:pic>
    </p:spTree>
    <p:extLst>
      <p:ext uri="{BB962C8B-B14F-4D97-AF65-F5344CB8AC3E}">
        <p14:creationId xmlns:p14="http://schemas.microsoft.com/office/powerpoint/2010/main" val="31753839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ítulo 1"/>
          <p:cNvSpPr>
            <a:spLocks noGrp="1"/>
          </p:cNvSpPr>
          <p:nvPr>
            <p:ph type="title"/>
          </p:nvPr>
        </p:nvSpPr>
        <p:spPr>
          <a:xfrm>
            <a:off x="1536296" y="2153569"/>
            <a:ext cx="6120304" cy="1286935"/>
          </a:xfrm>
        </p:spPr>
        <p:txBody>
          <a:bodyPr/>
          <a:lstStyle/>
          <a:p>
            <a:pPr algn="ctr"/>
            <a:r>
              <a:rPr lang="pt-BR" sz="5000" dirty="0">
                <a:solidFill>
                  <a:schemeClr val="accent3"/>
                </a:solidFill>
                <a:latin typeface="Roboto Condensed" panose="020B0604020202020204" charset="0"/>
                <a:ea typeface="Roboto Condensed" panose="020B0604020202020204" charset="0"/>
              </a:rPr>
              <a:t>Finalização da PCI</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dirty="0"/>
          </a:p>
        </p:txBody>
      </p:sp>
    </p:spTree>
    <p:extLst>
      <p:ext uri="{BB962C8B-B14F-4D97-AF65-F5344CB8AC3E}">
        <p14:creationId xmlns:p14="http://schemas.microsoft.com/office/powerpoint/2010/main" val="3607728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Polygon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601724" y="1623594"/>
            <a:ext cx="3115266" cy="1323439"/>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gerar a malha de ground, é necessário ir na ferramenta “polygon” e fazer um contorno na placa, lembrando de sempre deixar no layer bottom;</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4787449" cy="2603364"/>
          </a:xfrm>
          <a:prstGeom prst="rect">
            <a:avLst/>
          </a:prstGeom>
        </p:spPr>
      </p:pic>
    </p:spTree>
    <p:extLst>
      <p:ext uri="{BB962C8B-B14F-4D97-AF65-F5344CB8AC3E}">
        <p14:creationId xmlns:p14="http://schemas.microsoft.com/office/powerpoint/2010/main" val="1935745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Polygon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3443475" y="1623594"/>
            <a:ext cx="3115266"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Após isso, irá aparecer perguntando qual a NET que você irá querer criar sua malha;</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Coloque “GND” e dê um OK.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1895740" cy="1286054"/>
          </a:xfrm>
          <a:prstGeom prst="rect">
            <a:avLst/>
          </a:prstGeom>
        </p:spPr>
      </p:pic>
    </p:spTree>
    <p:extLst>
      <p:ext uri="{BB962C8B-B14F-4D97-AF65-F5344CB8AC3E}">
        <p14:creationId xmlns:p14="http://schemas.microsoft.com/office/powerpoint/2010/main" val="25022135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Malha de Ground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6" y="1623594"/>
            <a:ext cx="4653206" cy="2360163"/>
          </a:xfrm>
          <a:prstGeom prst="rect">
            <a:avLst/>
          </a:prstGeom>
        </p:spPr>
      </p:pic>
      <p:sp>
        <p:nvSpPr>
          <p:cNvPr id="8" name="CaixaDeTexto 6">
            <a:extLst>
              <a:ext uri="{FF2B5EF4-FFF2-40B4-BE49-F238E27FC236}">
                <a16:creationId xmlns:a16="http://schemas.microsoft.com/office/drawing/2014/main" id="{5EDEE0E6-159F-4825-B6B3-DB7D19635B99}"/>
              </a:ext>
            </a:extLst>
          </p:cNvPr>
          <p:cNvSpPr txBox="1"/>
          <p:nvPr/>
        </p:nvSpPr>
        <p:spPr>
          <a:xfrm>
            <a:off x="5467482" y="1623594"/>
            <a:ext cx="3115266" cy="830997"/>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Clique na ferramenta “Ratsnets”, dessa maneira será criado a sua malha de ground.</a:t>
            </a:r>
          </a:p>
        </p:txBody>
      </p:sp>
      <p:sp>
        <p:nvSpPr>
          <p:cNvPr id="9" name="Oval 8"/>
          <p:cNvSpPr/>
          <p:nvPr/>
        </p:nvSpPr>
        <p:spPr>
          <a:xfrm>
            <a:off x="796131" y="2629687"/>
            <a:ext cx="145041" cy="1324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99456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Malha de Ground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74485" y="1623594"/>
            <a:ext cx="3115266" cy="1323439"/>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Com o botão direito em cima de onde você criou o seu polygon, você pode fazer alteração na sua malha de groud, indo em “properties”.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65" y="1623594"/>
            <a:ext cx="4777782" cy="3031969"/>
          </a:xfrm>
          <a:prstGeom prst="rect">
            <a:avLst/>
          </a:prstGeom>
        </p:spPr>
      </p:pic>
    </p:spTree>
    <p:extLst>
      <p:ext uri="{BB962C8B-B14F-4D97-AF65-F5344CB8AC3E}">
        <p14:creationId xmlns:p14="http://schemas.microsoft.com/office/powerpoint/2010/main" val="53035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Malha de Ground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74485" y="1623594"/>
            <a:ext cx="3115266"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Dessa maneira você pode mudar o dado de “Isolate” que é a distância entre suas trilhas e a malha de ground.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806" y="1623594"/>
            <a:ext cx="1718662" cy="3181352"/>
          </a:xfrm>
          <a:prstGeom prst="rect">
            <a:avLst/>
          </a:prstGeom>
        </p:spPr>
      </p:pic>
    </p:spTree>
    <p:extLst>
      <p:ext uri="{BB962C8B-B14F-4D97-AF65-F5344CB8AC3E}">
        <p14:creationId xmlns:p14="http://schemas.microsoft.com/office/powerpoint/2010/main" val="3664578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Vias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729431" y="1800168"/>
            <a:ext cx="3115266" cy="830997"/>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Você pode acresncetar vias para poder fazer a fixação da sua placa.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97" y="1623594"/>
            <a:ext cx="5311980" cy="3093983"/>
          </a:xfrm>
          <a:prstGeom prst="rect">
            <a:avLst/>
          </a:prstGeom>
        </p:spPr>
      </p:pic>
      <p:sp>
        <p:nvSpPr>
          <p:cNvPr id="8" name="Oval 7"/>
          <p:cNvSpPr/>
          <p:nvPr/>
        </p:nvSpPr>
        <p:spPr>
          <a:xfrm>
            <a:off x="225997" y="3104369"/>
            <a:ext cx="145041" cy="1324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470070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PCB finalizada</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461" y="1564745"/>
            <a:ext cx="4910027" cy="3284717"/>
          </a:xfrm>
          <a:prstGeom prst="rect">
            <a:avLst/>
          </a:prstGeom>
        </p:spPr>
      </p:pic>
    </p:spTree>
    <p:extLst>
      <p:ext uri="{BB962C8B-B14F-4D97-AF65-F5344CB8AC3E}">
        <p14:creationId xmlns:p14="http://schemas.microsoft.com/office/powerpoint/2010/main" val="4272205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Design Rule Check</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74485" y="1623594"/>
            <a:ext cx="3115266" cy="1815882"/>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Como na etapa de esquemático, a etapa de layout tem um ponto de parada muito importante chado “Design Rule Check” (DRC);</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gerar o DRC basta ir em “Tools” -&gt; “DRC”.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373" y="1451124"/>
            <a:ext cx="4563112" cy="3505689"/>
          </a:xfrm>
          <a:prstGeom prst="rect">
            <a:avLst/>
          </a:prstGeom>
        </p:spPr>
      </p:pic>
    </p:spTree>
    <p:extLst>
      <p:ext uri="{BB962C8B-B14F-4D97-AF65-F5344CB8AC3E}">
        <p14:creationId xmlns:p14="http://schemas.microsoft.com/office/powerpoint/2010/main" val="9119379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Design Rule Check</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726744" y="1623594"/>
            <a:ext cx="3115266" cy="2062103"/>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Aqui você pode criar as regras de avaliação da sua placa de acordo com as suas necessidades, ou necessidades do fabricante e/ou montador;</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o curso não iremos modificar nada, bastar clicar em check.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907" y="1623594"/>
            <a:ext cx="3864837" cy="3046696"/>
          </a:xfrm>
          <a:prstGeom prst="rect">
            <a:avLst/>
          </a:prstGeom>
        </p:spPr>
      </p:pic>
    </p:spTree>
    <p:extLst>
      <p:ext uri="{BB962C8B-B14F-4D97-AF65-F5344CB8AC3E}">
        <p14:creationId xmlns:p14="http://schemas.microsoft.com/office/powerpoint/2010/main" val="62898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568" y="1553470"/>
            <a:ext cx="5629275" cy="2867025"/>
          </a:xfrm>
          <a:prstGeom prst="rect">
            <a:avLst/>
          </a:prstGeom>
        </p:spPr>
      </p:pic>
      <p:sp>
        <p:nvSpPr>
          <p:cNvPr id="17" name="Oval 16"/>
          <p:cNvSpPr/>
          <p:nvPr/>
        </p:nvSpPr>
        <p:spPr>
          <a:xfrm>
            <a:off x="3103246" y="4365507"/>
            <a:ext cx="586478" cy="674765"/>
          </a:xfrm>
          <a:prstGeom prst="ellipse">
            <a:avLst/>
          </a:prstGeom>
          <a:solidFill>
            <a:schemeClr val="bg1"/>
          </a:solidFill>
          <a:ln>
            <a:solidFill>
              <a:srgbClr val="F4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F1617B76-536B-4E05-91CE-BD52DAC0E412}"/>
              </a:ext>
            </a:extLst>
          </p:cNvPr>
          <p:cNvSpPr>
            <a:spLocks noGrp="1"/>
          </p:cNvSpPr>
          <p:nvPr>
            <p:ph type="title"/>
          </p:nvPr>
        </p:nvSpPr>
        <p:spPr/>
        <p:txBody>
          <a:bodyPr/>
          <a:lstStyle/>
          <a:p>
            <a:r>
              <a:rPr lang="pt-BR" dirty="0"/>
              <a:t>Fases de um Projeto</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6" name="AutoShape 6" descr="Semáforo - ícones de sinalização gráti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4737" y="2117702"/>
            <a:ext cx="383496" cy="3834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247" y="2117702"/>
            <a:ext cx="383496" cy="383496"/>
          </a:xfrm>
          <a:prstGeom prst="rect">
            <a:avLst/>
          </a:prstGeom>
        </p:spPr>
      </p:pic>
      <p:sp>
        <p:nvSpPr>
          <p:cNvPr id="8" name="Oval 7"/>
          <p:cNvSpPr/>
          <p:nvPr/>
        </p:nvSpPr>
        <p:spPr>
          <a:xfrm>
            <a:off x="5399756" y="3216286"/>
            <a:ext cx="586478" cy="674765"/>
          </a:xfrm>
          <a:prstGeom prst="ellipse">
            <a:avLst/>
          </a:prstGeom>
          <a:solidFill>
            <a:schemeClr val="bg1"/>
          </a:solidFill>
          <a:ln>
            <a:solidFill>
              <a:srgbClr val="F4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347" y="2225958"/>
            <a:ext cx="383496" cy="38349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247" y="3316933"/>
            <a:ext cx="383496" cy="38349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1727" y="3316933"/>
            <a:ext cx="383496" cy="38349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986" y="3316933"/>
            <a:ext cx="383496" cy="38349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4737" y="4516164"/>
            <a:ext cx="383496" cy="38349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247" y="4415517"/>
            <a:ext cx="383496" cy="383496"/>
          </a:xfrm>
          <a:prstGeom prst="rect">
            <a:avLst/>
          </a:prstGeom>
        </p:spPr>
      </p:pic>
      <p:sp>
        <p:nvSpPr>
          <p:cNvPr id="16" name="Rectangle 15"/>
          <p:cNvSpPr/>
          <p:nvPr/>
        </p:nvSpPr>
        <p:spPr>
          <a:xfrm>
            <a:off x="5379450" y="3331097"/>
            <a:ext cx="1876440" cy="369332"/>
          </a:xfrm>
          <a:prstGeom prst="rect">
            <a:avLst/>
          </a:prstGeom>
          <a:noFill/>
        </p:spPr>
        <p:txBody>
          <a:bodyPr wrap="square" lIns="91440" tIns="45720" rIns="91440" bIns="45720">
            <a:spAutoFit/>
          </a:bodyPr>
          <a:lstStyle/>
          <a:p>
            <a:pPr algn="ctr"/>
            <a:r>
              <a:rPr lang="en-US" sz="1800" b="0" cap="none" spc="0" dirty="0">
                <a:ln w="0"/>
                <a:solidFill>
                  <a:srgbClr val="FF0000"/>
                </a:solidFill>
                <a:effectLst>
                  <a:outerShdw blurRad="38100" dist="19050" dir="2700000" algn="tl" rotWithShape="0">
                    <a:schemeClr val="dk1">
                      <a:alpha val="40000"/>
                    </a:schemeClr>
                  </a:outerShdw>
                </a:effectLst>
              </a:rPr>
              <a:t>ERC</a:t>
            </a:r>
          </a:p>
        </p:txBody>
      </p:sp>
      <p:sp>
        <p:nvSpPr>
          <p:cNvPr id="19" name="Rectangle 18"/>
          <p:cNvSpPr/>
          <p:nvPr/>
        </p:nvSpPr>
        <p:spPr>
          <a:xfrm>
            <a:off x="3067644" y="4516164"/>
            <a:ext cx="1876440" cy="369332"/>
          </a:xfrm>
          <a:prstGeom prst="rect">
            <a:avLst/>
          </a:prstGeom>
          <a:noFill/>
        </p:spPr>
        <p:txBody>
          <a:bodyPr wrap="square" lIns="91440" tIns="45720" rIns="91440" bIns="45720">
            <a:spAutoFit/>
          </a:bodyPr>
          <a:lstStyle/>
          <a:p>
            <a:pPr algn="ctr"/>
            <a:r>
              <a:rPr lang="en-US" sz="1800" dirty="0">
                <a:ln w="0"/>
                <a:solidFill>
                  <a:srgbClr val="FF0000"/>
                </a:solidFill>
                <a:effectLst>
                  <a:outerShdw blurRad="38100" dist="19050" dir="2700000" algn="tl" rotWithShape="0">
                    <a:schemeClr val="dk1">
                      <a:alpha val="40000"/>
                    </a:schemeClr>
                  </a:outerShdw>
                </a:effectLst>
              </a:rPr>
              <a:t>D</a:t>
            </a:r>
            <a:r>
              <a:rPr lang="en-US" sz="1800" b="0" cap="none" spc="0" dirty="0">
                <a:ln w="0"/>
                <a:solidFill>
                  <a:srgbClr val="FF0000"/>
                </a:solidFill>
                <a:effectLst>
                  <a:outerShdw blurRad="38100" dist="19050" dir="2700000" algn="tl" rotWithShape="0">
                    <a:schemeClr val="dk1">
                      <a:alpha val="40000"/>
                    </a:schemeClr>
                  </a:outerShdw>
                </a:effectLst>
              </a:rPr>
              <a:t>RC</a:t>
            </a:r>
          </a:p>
        </p:txBody>
      </p:sp>
    </p:spTree>
    <p:extLst>
      <p:ext uri="{BB962C8B-B14F-4D97-AF65-F5344CB8AC3E}">
        <p14:creationId xmlns:p14="http://schemas.microsoft.com/office/powerpoint/2010/main" val="23920797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Design Rule Check</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74485" y="1623594"/>
            <a:ext cx="3115266"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Caso não seja apresentado nenhum erro, ele irá apresentar uma mensagem no canto inferior, como destacado.</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135" y="1437051"/>
            <a:ext cx="4274702" cy="3605550"/>
          </a:xfrm>
          <a:prstGeom prst="rect">
            <a:avLst/>
          </a:prstGeom>
        </p:spPr>
      </p:pic>
      <p:sp>
        <p:nvSpPr>
          <p:cNvPr id="8" name="Oval 7"/>
          <p:cNvSpPr/>
          <p:nvPr/>
        </p:nvSpPr>
        <p:spPr>
          <a:xfrm>
            <a:off x="495310" y="4786410"/>
            <a:ext cx="4506352" cy="3570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864897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Design Rule Check</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74485" y="1623594"/>
            <a:ext cx="3115266"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Caso exista algum tipo de erro, ele irá apresentar;</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Clicando em cima do erro ele irá redirecioná-lo para o mesmo.</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97" y="1623594"/>
            <a:ext cx="4584904" cy="2626789"/>
          </a:xfrm>
          <a:prstGeom prst="rect">
            <a:avLst/>
          </a:prstGeom>
        </p:spPr>
      </p:pic>
    </p:spTree>
    <p:extLst>
      <p:ext uri="{BB962C8B-B14F-4D97-AF65-F5344CB8AC3E}">
        <p14:creationId xmlns:p14="http://schemas.microsoft.com/office/powerpoint/2010/main" val="23084213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3764806" y="1623594"/>
            <a:ext cx="4521550" cy="2062103"/>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fazer a fabricação de uma PCI necessitamos de um conjunto de dois pacotes de arquivos;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Um pacote para a fabricação da parte de cobre (famosos arquivos Gerbers) e um pacote para perfuração da placa (Drill);</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gerar os arquivos Gerbers basta ir em “CAM Processor...”. </a:t>
            </a:r>
          </a:p>
          <a:p>
            <a:pPr marL="285750"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03" y="1623594"/>
            <a:ext cx="2735603" cy="3055423"/>
          </a:xfrm>
          <a:prstGeom prst="rect">
            <a:avLst/>
          </a:prstGeom>
        </p:spPr>
      </p:pic>
    </p:spTree>
    <p:extLst>
      <p:ext uri="{BB962C8B-B14F-4D97-AF65-F5344CB8AC3E}">
        <p14:creationId xmlns:p14="http://schemas.microsoft.com/office/powerpoint/2010/main" val="2528275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630548" y="1623594"/>
            <a:ext cx="3115266" cy="230832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Como nossa placa é de face simples e está só tem o layer bottom só é necessário gerar três arquivos gerbers: Bottom copper, soldermask bottom e silkscreen Top.</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Aproveitando para gerar logo os arquivos de perfuração (Drill).</a:t>
            </a:r>
          </a:p>
          <a:p>
            <a:pPr marL="285750" lvl="1" indent="-285750" algn="just">
              <a:buFont typeface="Arial" panose="020B0604020202020204" pitchFamily="34" charset="0"/>
              <a:buChar char="•"/>
            </a:pPr>
            <a:endParaRPr lang="pt-BR" sz="1600" dirty="0">
              <a:latin typeface="Roboto Condensed" panose="020B0604020202020204" charset="0"/>
              <a:ea typeface="Roboto Condensed" panose="020B060402020202020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3816273" cy="3440824"/>
          </a:xfrm>
          <a:prstGeom prst="rect">
            <a:avLst/>
          </a:prstGeom>
        </p:spPr>
      </p:pic>
    </p:spTree>
    <p:extLst>
      <p:ext uri="{BB962C8B-B14F-4D97-AF65-F5344CB8AC3E}">
        <p14:creationId xmlns:p14="http://schemas.microsoft.com/office/powerpoint/2010/main" val="33400473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433263" y="1579451"/>
            <a:ext cx="3115266" cy="1569660"/>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Ao clicar no arquivo você consegue ter uma visualização prévia dele.</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Sendo importante selecionar o Board Shape;</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Arquivo Bottom Copper.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3618988" cy="3253934"/>
          </a:xfrm>
          <a:prstGeom prst="rect">
            <a:avLst/>
          </a:prstGeom>
        </p:spPr>
      </p:pic>
      <p:sp>
        <p:nvSpPr>
          <p:cNvPr id="7" name="Oval 6"/>
          <p:cNvSpPr/>
          <p:nvPr/>
        </p:nvSpPr>
        <p:spPr>
          <a:xfrm>
            <a:off x="3443475" y="3626068"/>
            <a:ext cx="560966" cy="3570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894362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74485" y="1623594"/>
            <a:ext cx="3115266"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Arquivo Soldermask Bottom.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3530902" cy="3181352"/>
          </a:xfrm>
          <a:prstGeom prst="rect">
            <a:avLst/>
          </a:prstGeom>
        </p:spPr>
      </p:pic>
    </p:spTree>
    <p:extLst>
      <p:ext uri="{BB962C8B-B14F-4D97-AF65-F5344CB8AC3E}">
        <p14:creationId xmlns:p14="http://schemas.microsoft.com/office/powerpoint/2010/main" val="8165501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174485" y="1623594"/>
            <a:ext cx="3115266"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Arquivo Silkscreen Top.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6" y="1623594"/>
            <a:ext cx="3707686" cy="3333219"/>
          </a:xfrm>
          <a:prstGeom prst="rect">
            <a:avLst/>
          </a:prstGeom>
        </p:spPr>
      </p:pic>
    </p:spTree>
    <p:extLst>
      <p:ext uri="{BB962C8B-B14F-4D97-AF65-F5344CB8AC3E}">
        <p14:creationId xmlns:p14="http://schemas.microsoft.com/office/powerpoint/2010/main" val="11339303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382813" y="1623594"/>
            <a:ext cx="4420651" cy="2062103"/>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retirar os arquivos não desejados basta clicar em cima do arquivo e depois no sinal de menos;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Dessa maneira ficamos apenas com os arquivos necessários;</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Por fim, basta clicar em “Process Job”, sendo interessante criar uma pasta chamada “Industrialização” para colocar estes arquivos.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3568539" cy="3212575"/>
          </a:xfrm>
          <a:prstGeom prst="rect">
            <a:avLst/>
          </a:prstGeom>
        </p:spPr>
      </p:pic>
      <p:sp>
        <p:nvSpPr>
          <p:cNvPr id="7" name="Oval 6"/>
          <p:cNvSpPr/>
          <p:nvPr/>
        </p:nvSpPr>
        <p:spPr>
          <a:xfrm>
            <a:off x="990848" y="3771112"/>
            <a:ext cx="264087" cy="2585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8" name="Oval 7"/>
          <p:cNvSpPr/>
          <p:nvPr/>
        </p:nvSpPr>
        <p:spPr>
          <a:xfrm>
            <a:off x="3583750" y="4511936"/>
            <a:ext cx="553122" cy="2585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429873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433263" y="1623594"/>
            <a:ext cx="3115266"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Caso você queira acrescentar ou criar um arquivo com layers do seu interesse basta clicar no ícone de positivo.</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3618988" cy="3253935"/>
          </a:xfrm>
          <a:prstGeom prst="rect">
            <a:avLst/>
          </a:prstGeom>
        </p:spPr>
      </p:pic>
      <p:sp>
        <p:nvSpPr>
          <p:cNvPr id="9" name="Oval 8"/>
          <p:cNvSpPr/>
          <p:nvPr/>
        </p:nvSpPr>
        <p:spPr>
          <a:xfrm>
            <a:off x="814275" y="3796336"/>
            <a:ext cx="301923" cy="2624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97546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3399355" y="1623594"/>
            <a:ext cx="3941069" cy="830997"/>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Por fim, é necessário criar um arquivo de perfuração;</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Basta ir em “Run ULP”.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2585081" cy="3276863"/>
          </a:xfrm>
          <a:prstGeom prst="rect">
            <a:avLst/>
          </a:prstGeom>
        </p:spPr>
      </p:pic>
    </p:spTree>
    <p:extLst>
      <p:ext uri="{BB962C8B-B14F-4D97-AF65-F5344CB8AC3E}">
        <p14:creationId xmlns:p14="http://schemas.microsoft.com/office/powerpoint/2010/main" val="329009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Etapas Técnicas </a:t>
            </a:r>
            <a:br>
              <a:rPr lang="pt-BR" dirty="0"/>
            </a:br>
            <a:r>
              <a:rPr lang="pt-BR" dirty="0"/>
              <a:t>Diagrama de Blocos para Hardware e Sistemas: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4" name="Picture 3"/>
          <p:cNvPicPr>
            <a:picLocks noChangeAspect="1"/>
          </p:cNvPicPr>
          <p:nvPr/>
        </p:nvPicPr>
        <p:blipFill>
          <a:blip r:embed="rId2"/>
          <a:stretch>
            <a:fillRect/>
          </a:stretch>
        </p:blipFill>
        <p:spPr>
          <a:xfrm>
            <a:off x="282874" y="1384384"/>
            <a:ext cx="6792692" cy="3382312"/>
          </a:xfrm>
          <a:prstGeom prst="rect">
            <a:avLst/>
          </a:prstGeom>
        </p:spPr>
      </p:pic>
    </p:spTree>
    <p:extLst>
      <p:ext uri="{BB962C8B-B14F-4D97-AF65-F5344CB8AC3E}">
        <p14:creationId xmlns:p14="http://schemas.microsoft.com/office/powerpoint/2010/main" val="1492147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4254449" y="1623594"/>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Selecione o arquivo de nome drillcfg e dê um 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3440174" cy="3601713"/>
          </a:xfrm>
          <a:prstGeom prst="rect">
            <a:avLst/>
          </a:prstGeom>
        </p:spPr>
      </p:pic>
    </p:spTree>
    <p:extLst>
      <p:ext uri="{BB962C8B-B14F-4D97-AF65-F5344CB8AC3E}">
        <p14:creationId xmlns:p14="http://schemas.microsoft.com/office/powerpoint/2010/main" val="20501117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3033910" y="1962148"/>
            <a:ext cx="3115266" cy="1569660"/>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Coloque na unidade de medida recomendada pela empresa que irá fabricar a placa;</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 maioria das empresas utilizam polegadas (inch);</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Dê um 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962148"/>
            <a:ext cx="2219635" cy="1209844"/>
          </a:xfrm>
          <a:prstGeom prst="rect">
            <a:avLst/>
          </a:prstGeom>
        </p:spPr>
      </p:pic>
    </p:spTree>
    <p:extLst>
      <p:ext uri="{BB962C8B-B14F-4D97-AF65-F5344CB8AC3E}">
        <p14:creationId xmlns:p14="http://schemas.microsoft.com/office/powerpoint/2010/main" val="15169226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3472121" y="1623594"/>
            <a:ext cx="3115266"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Dê um 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2657846" cy="3086531"/>
          </a:xfrm>
          <a:prstGeom prst="rect">
            <a:avLst/>
          </a:prstGeom>
        </p:spPr>
      </p:pic>
    </p:spTree>
    <p:extLst>
      <p:ext uri="{BB962C8B-B14F-4D97-AF65-F5344CB8AC3E}">
        <p14:creationId xmlns:p14="http://schemas.microsoft.com/office/powerpoint/2010/main" val="28633010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Arquivos de Industrialização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
        <p:nvSpPr>
          <p:cNvPr id="13" name="CaixaDeTexto 6">
            <a:extLst>
              <a:ext uri="{FF2B5EF4-FFF2-40B4-BE49-F238E27FC236}">
                <a16:creationId xmlns:a16="http://schemas.microsoft.com/office/drawing/2014/main" id="{5EDEE0E6-159F-4825-B6B3-DB7D19635B99}"/>
              </a:ext>
            </a:extLst>
          </p:cNvPr>
          <p:cNvSpPr txBox="1"/>
          <p:nvPr/>
        </p:nvSpPr>
        <p:spPr>
          <a:xfrm>
            <a:off x="5446398" y="1623594"/>
            <a:ext cx="3115266" cy="1077218"/>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Salve na pasta que você desejar;</a:t>
            </a:r>
          </a:p>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Por fim, compacte todos os arquivos para poder encaminhar para fabricação.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75" y="1623594"/>
            <a:ext cx="4632123" cy="2863593"/>
          </a:xfrm>
          <a:prstGeom prst="rect">
            <a:avLst/>
          </a:prstGeom>
        </p:spPr>
      </p:pic>
    </p:spTree>
    <p:extLst>
      <p:ext uri="{BB962C8B-B14F-4D97-AF65-F5344CB8AC3E}">
        <p14:creationId xmlns:p14="http://schemas.microsoft.com/office/powerpoint/2010/main" val="32102625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Visão 3D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pic>
        <p:nvPicPr>
          <p:cNvPr id="4" name="Picture 3"/>
          <p:cNvPicPr>
            <a:picLocks noChangeAspect="1"/>
          </p:cNvPicPr>
          <p:nvPr/>
        </p:nvPicPr>
        <p:blipFill>
          <a:blip r:embed="rId2"/>
          <a:stretch>
            <a:fillRect/>
          </a:stretch>
        </p:blipFill>
        <p:spPr>
          <a:xfrm>
            <a:off x="814275" y="1639613"/>
            <a:ext cx="1763469" cy="2818945"/>
          </a:xfrm>
          <a:prstGeom prst="rect">
            <a:avLst/>
          </a:prstGeom>
        </p:spPr>
      </p:pic>
      <p:sp>
        <p:nvSpPr>
          <p:cNvPr id="5" name="CaixaDeTexto 6">
            <a:extLst>
              <a:ext uri="{FF2B5EF4-FFF2-40B4-BE49-F238E27FC236}">
                <a16:creationId xmlns:a16="http://schemas.microsoft.com/office/drawing/2014/main" id="{5EDEE0E6-159F-4825-B6B3-DB7D19635B99}"/>
              </a:ext>
            </a:extLst>
          </p:cNvPr>
          <p:cNvSpPr txBox="1"/>
          <p:nvPr/>
        </p:nvSpPr>
        <p:spPr>
          <a:xfrm>
            <a:off x="2577744" y="1639613"/>
            <a:ext cx="3115266" cy="830997"/>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Para gerar a visão 3D da sua placa vá em “File” -&gt; “Export” -&gt; “IDF 3D”.</a:t>
            </a:r>
          </a:p>
        </p:txBody>
      </p:sp>
    </p:spTree>
    <p:extLst>
      <p:ext uri="{BB962C8B-B14F-4D97-AF65-F5344CB8AC3E}">
        <p14:creationId xmlns:p14="http://schemas.microsoft.com/office/powerpoint/2010/main" val="37029737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Visão 3D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
        <p:nvSpPr>
          <p:cNvPr id="5" name="CaixaDeTexto 6">
            <a:extLst>
              <a:ext uri="{FF2B5EF4-FFF2-40B4-BE49-F238E27FC236}">
                <a16:creationId xmlns:a16="http://schemas.microsoft.com/office/drawing/2014/main" id="{5EDEE0E6-159F-4825-B6B3-DB7D19635B99}"/>
              </a:ext>
            </a:extLst>
          </p:cNvPr>
          <p:cNvSpPr txBox="1"/>
          <p:nvPr/>
        </p:nvSpPr>
        <p:spPr>
          <a:xfrm>
            <a:off x="4135377" y="1758742"/>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Clique em “Purchase IDF-to-3D Subscription”.</a:t>
            </a:r>
          </a:p>
        </p:txBody>
      </p:sp>
      <p:pic>
        <p:nvPicPr>
          <p:cNvPr id="6" name="Picture 5"/>
          <p:cNvPicPr>
            <a:picLocks noChangeAspect="1"/>
          </p:cNvPicPr>
          <p:nvPr/>
        </p:nvPicPr>
        <p:blipFill>
          <a:blip r:embed="rId2"/>
          <a:stretch>
            <a:fillRect/>
          </a:stretch>
        </p:blipFill>
        <p:spPr>
          <a:xfrm>
            <a:off x="855487" y="1758742"/>
            <a:ext cx="3279890" cy="2346199"/>
          </a:xfrm>
          <a:prstGeom prst="rect">
            <a:avLst/>
          </a:prstGeom>
        </p:spPr>
      </p:pic>
    </p:spTree>
    <p:extLst>
      <p:ext uri="{BB962C8B-B14F-4D97-AF65-F5344CB8AC3E}">
        <p14:creationId xmlns:p14="http://schemas.microsoft.com/office/powerpoint/2010/main" val="15605362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Visão 3D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5" name="Picture 4"/>
          <p:cNvPicPr>
            <a:picLocks noChangeAspect="1"/>
          </p:cNvPicPr>
          <p:nvPr/>
        </p:nvPicPr>
        <p:blipFill>
          <a:blip r:embed="rId2"/>
          <a:stretch>
            <a:fillRect/>
          </a:stretch>
        </p:blipFill>
        <p:spPr>
          <a:xfrm>
            <a:off x="814275" y="1867087"/>
            <a:ext cx="7526892" cy="2072857"/>
          </a:xfrm>
          <a:prstGeom prst="rect">
            <a:avLst/>
          </a:prstGeom>
        </p:spPr>
      </p:pic>
      <p:sp>
        <p:nvSpPr>
          <p:cNvPr id="6" name="CaixaDeTexto 6">
            <a:extLst>
              <a:ext uri="{FF2B5EF4-FFF2-40B4-BE49-F238E27FC236}">
                <a16:creationId xmlns:a16="http://schemas.microsoft.com/office/drawing/2014/main" id="{5EDEE0E6-159F-4825-B6B3-DB7D19635B99}"/>
              </a:ext>
            </a:extLst>
          </p:cNvPr>
          <p:cNvSpPr txBox="1"/>
          <p:nvPr/>
        </p:nvSpPr>
        <p:spPr>
          <a:xfrm>
            <a:off x="814275" y="4063481"/>
            <a:ext cx="3115266"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Crie uma conta e faça o login.</a:t>
            </a:r>
          </a:p>
        </p:txBody>
      </p:sp>
    </p:spTree>
    <p:extLst>
      <p:ext uri="{BB962C8B-B14F-4D97-AF65-F5344CB8AC3E}">
        <p14:creationId xmlns:p14="http://schemas.microsoft.com/office/powerpoint/2010/main" val="1814584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Visão 3D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4" name="Picture 3"/>
          <p:cNvPicPr>
            <a:picLocks noChangeAspect="1"/>
          </p:cNvPicPr>
          <p:nvPr/>
        </p:nvPicPr>
        <p:blipFill>
          <a:blip r:embed="rId2"/>
          <a:stretch>
            <a:fillRect/>
          </a:stretch>
        </p:blipFill>
        <p:spPr>
          <a:xfrm>
            <a:off x="814275" y="1687768"/>
            <a:ext cx="4850921" cy="2702136"/>
          </a:xfrm>
          <a:prstGeom prst="rect">
            <a:avLst/>
          </a:prstGeom>
        </p:spPr>
      </p:pic>
      <p:sp>
        <p:nvSpPr>
          <p:cNvPr id="5" name="CaixaDeTexto 6">
            <a:extLst>
              <a:ext uri="{FF2B5EF4-FFF2-40B4-BE49-F238E27FC236}">
                <a16:creationId xmlns:a16="http://schemas.microsoft.com/office/drawing/2014/main" id="{5EDEE0E6-159F-4825-B6B3-DB7D19635B99}"/>
              </a:ext>
            </a:extLst>
          </p:cNvPr>
          <p:cNvSpPr txBox="1"/>
          <p:nvPr/>
        </p:nvSpPr>
        <p:spPr>
          <a:xfrm>
            <a:off x="5665196" y="1638924"/>
            <a:ext cx="3115266"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Clique em “Generate 3D View”.</a:t>
            </a:r>
          </a:p>
        </p:txBody>
      </p:sp>
    </p:spTree>
    <p:extLst>
      <p:ext uri="{BB962C8B-B14F-4D97-AF65-F5344CB8AC3E}">
        <p14:creationId xmlns:p14="http://schemas.microsoft.com/office/powerpoint/2010/main" val="1188506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Visão 3D</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4" name="Picture 3"/>
          <p:cNvPicPr>
            <a:picLocks noChangeAspect="1"/>
          </p:cNvPicPr>
          <p:nvPr/>
        </p:nvPicPr>
        <p:blipFill>
          <a:blip r:embed="rId2"/>
          <a:stretch>
            <a:fillRect/>
          </a:stretch>
        </p:blipFill>
        <p:spPr>
          <a:xfrm>
            <a:off x="814275" y="1753126"/>
            <a:ext cx="4579883" cy="2578170"/>
          </a:xfrm>
          <a:prstGeom prst="rect">
            <a:avLst/>
          </a:prstGeom>
        </p:spPr>
      </p:pic>
      <p:sp>
        <p:nvSpPr>
          <p:cNvPr id="5" name="CaixaDeTexto 6">
            <a:extLst>
              <a:ext uri="{FF2B5EF4-FFF2-40B4-BE49-F238E27FC236}">
                <a16:creationId xmlns:a16="http://schemas.microsoft.com/office/drawing/2014/main" id="{5EDEE0E6-159F-4825-B6B3-DB7D19635B99}"/>
              </a:ext>
            </a:extLst>
          </p:cNvPr>
          <p:cNvSpPr txBox="1"/>
          <p:nvPr/>
        </p:nvSpPr>
        <p:spPr>
          <a:xfrm>
            <a:off x="5394158" y="1753126"/>
            <a:ext cx="3115266"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dirty="0">
                <a:latin typeface="Roboto Condensed" panose="020B0604020202020204" charset="0"/>
                <a:ea typeface="Roboto Condensed" panose="020B0604020202020204" charset="0"/>
              </a:rPr>
              <a:t>Assim será criado um arquivo pdf da sua placa.</a:t>
            </a:r>
          </a:p>
        </p:txBody>
      </p:sp>
    </p:spTree>
    <p:extLst>
      <p:ext uri="{BB962C8B-B14F-4D97-AF65-F5344CB8AC3E}">
        <p14:creationId xmlns:p14="http://schemas.microsoft.com/office/powerpoint/2010/main" val="41637219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ítulo 1"/>
          <p:cNvSpPr>
            <a:spLocks noGrp="1"/>
          </p:cNvSpPr>
          <p:nvPr>
            <p:ph type="title"/>
          </p:nvPr>
        </p:nvSpPr>
        <p:spPr>
          <a:xfrm>
            <a:off x="1536296" y="2153569"/>
            <a:ext cx="6120304" cy="1286935"/>
          </a:xfrm>
        </p:spPr>
        <p:txBody>
          <a:bodyPr/>
          <a:lstStyle/>
          <a:p>
            <a:pPr algn="ctr"/>
            <a:r>
              <a:rPr lang="pt-BR" sz="5000" dirty="0">
                <a:solidFill>
                  <a:schemeClr val="accent3"/>
                </a:solidFill>
                <a:latin typeface="Roboto Condensed" panose="020B0604020202020204" charset="0"/>
                <a:ea typeface="Roboto Condensed" panose="020B0604020202020204" charset="0"/>
              </a:rPr>
              <a:t>Criação de Componentes ou Bibliotecas</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99</a:t>
            </a:fld>
            <a:endParaRPr dirty="0"/>
          </a:p>
        </p:txBody>
      </p:sp>
    </p:spTree>
    <p:extLst>
      <p:ext uri="{BB962C8B-B14F-4D97-AF65-F5344CB8AC3E}">
        <p14:creationId xmlns:p14="http://schemas.microsoft.com/office/powerpoint/2010/main" val="1469812553"/>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3886</TotalTime>
  <Words>3499</Words>
  <Application>Microsoft Office PowerPoint</Application>
  <PresentationFormat>Apresentação na tela (16:9)</PresentationFormat>
  <Paragraphs>476</Paragraphs>
  <Slides>124</Slides>
  <Notes>15</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124</vt:i4>
      </vt:variant>
    </vt:vector>
  </HeadingPairs>
  <TitlesOfParts>
    <vt:vector size="131" baseType="lpstr">
      <vt:lpstr>Rockwell</vt:lpstr>
      <vt:lpstr>Arvo</vt:lpstr>
      <vt:lpstr>Roboto Condensed Light</vt:lpstr>
      <vt:lpstr>Wingdings</vt:lpstr>
      <vt:lpstr>Roboto Condensed</vt:lpstr>
      <vt:lpstr>Arial</vt:lpstr>
      <vt:lpstr>Salerio template</vt:lpstr>
      <vt:lpstr>Apresentação do PowerPoint</vt:lpstr>
      <vt:lpstr>Recomendações</vt:lpstr>
      <vt:lpstr>Treinamento de Eagle</vt:lpstr>
      <vt:lpstr>O Software</vt:lpstr>
      <vt:lpstr>Concepção do Projeto</vt:lpstr>
      <vt:lpstr>Mudança de Paradigma: Uso de uma Abordagem TOP-DOWN</vt:lpstr>
      <vt:lpstr>Fases de um Projeto</vt:lpstr>
      <vt:lpstr>Fases de um Projeto</vt:lpstr>
      <vt:lpstr>Etapas Técnicas  Diagrama de Blocos para Hardware e Sistemas:</vt:lpstr>
      <vt:lpstr>Criação do Projeto e do Esquemático</vt:lpstr>
      <vt:lpstr>Criação de um Esquemático</vt:lpstr>
      <vt:lpstr>Criação de Esquemático</vt:lpstr>
      <vt:lpstr>Sistema Grid</vt:lpstr>
      <vt:lpstr>Sistema de Grid</vt:lpstr>
      <vt:lpstr>Sistema de Grid</vt:lpstr>
      <vt:lpstr>Salvando o projeto</vt:lpstr>
      <vt:lpstr>Margem de Desenho</vt:lpstr>
      <vt:lpstr>Margem de Desenho</vt:lpstr>
      <vt:lpstr>Margem de Desenho</vt:lpstr>
      <vt:lpstr>Inserindo Componentes</vt:lpstr>
      <vt:lpstr>Endereço das Bibliotecas</vt:lpstr>
      <vt:lpstr>Localizar Componentes</vt:lpstr>
      <vt:lpstr>Localizar Componentes</vt:lpstr>
      <vt:lpstr>Layers</vt:lpstr>
      <vt:lpstr>Informações do Componente</vt:lpstr>
      <vt:lpstr>Localizar Componentes</vt:lpstr>
      <vt:lpstr>Inserindo Componentes</vt:lpstr>
      <vt:lpstr>Inserindo Componentes</vt:lpstr>
      <vt:lpstr>Realizando Conexões</vt:lpstr>
      <vt:lpstr>Inserindo Conexões</vt:lpstr>
      <vt:lpstr>Realizando Conexões</vt:lpstr>
      <vt:lpstr>Conectando o Ground</vt:lpstr>
      <vt:lpstr>Inserindo componentes</vt:lpstr>
      <vt:lpstr>NETs de Supply</vt:lpstr>
      <vt:lpstr>Show</vt:lpstr>
      <vt:lpstr>Finalizando o Esquemático</vt:lpstr>
      <vt:lpstr>Inserindo Nome e Valor a um Componente</vt:lpstr>
      <vt:lpstr>Inserindo Nome e Valor a um Componente</vt:lpstr>
      <vt:lpstr>Inserindo Informações no Esquemático</vt:lpstr>
      <vt:lpstr>Inserindo Informações no Esquemático</vt:lpstr>
      <vt:lpstr>Alocando Vários Esquemáticos </vt:lpstr>
      <vt:lpstr>Electrical Rule Check</vt:lpstr>
      <vt:lpstr>Electrical Rule Check</vt:lpstr>
      <vt:lpstr>Criação da PCI (ou PCB)</vt:lpstr>
      <vt:lpstr>Switch to Board</vt:lpstr>
      <vt:lpstr>Tela de Layout</vt:lpstr>
      <vt:lpstr>Dimensião da Placa</vt:lpstr>
      <vt:lpstr>Dimensão da Placa</vt:lpstr>
      <vt:lpstr>Dimensão da Placa</vt:lpstr>
      <vt:lpstr>Furos</vt:lpstr>
      <vt:lpstr>Inserindo Componentes</vt:lpstr>
      <vt:lpstr>Inserindo Componentes</vt:lpstr>
      <vt:lpstr>Ratsnest</vt:lpstr>
      <vt:lpstr>Ratsnets</vt:lpstr>
      <vt:lpstr>Traçado das Trilhas</vt:lpstr>
      <vt:lpstr>Route Airwire</vt:lpstr>
      <vt:lpstr>Route Airwire</vt:lpstr>
      <vt:lpstr>Ripup</vt:lpstr>
      <vt:lpstr>Ripup</vt:lpstr>
      <vt:lpstr>Ripup</vt:lpstr>
      <vt:lpstr>Ripup</vt:lpstr>
      <vt:lpstr>Autorouter</vt:lpstr>
      <vt:lpstr>Autorouter</vt:lpstr>
      <vt:lpstr>Autorouter</vt:lpstr>
      <vt:lpstr>Autorouter</vt:lpstr>
      <vt:lpstr>Autorouter</vt:lpstr>
      <vt:lpstr>Autorouter</vt:lpstr>
      <vt:lpstr>Autorouter</vt:lpstr>
      <vt:lpstr>Autorouter</vt:lpstr>
      <vt:lpstr>Finalização da PCI</vt:lpstr>
      <vt:lpstr>Polygon</vt:lpstr>
      <vt:lpstr>Polygon</vt:lpstr>
      <vt:lpstr>Malha de Ground</vt:lpstr>
      <vt:lpstr>Malha de Ground</vt:lpstr>
      <vt:lpstr>Malha de Ground</vt:lpstr>
      <vt:lpstr>Vias</vt:lpstr>
      <vt:lpstr>PCB finalizada</vt:lpstr>
      <vt:lpstr>Design Rule Check</vt:lpstr>
      <vt:lpstr>Design Rule Check</vt:lpstr>
      <vt:lpstr>Design Rule Check</vt:lpstr>
      <vt:lpstr>Design Rule Check</vt:lpstr>
      <vt:lpstr>Arquivos de Industrialização</vt:lpstr>
      <vt:lpstr>Arquivos de Industrialização</vt:lpstr>
      <vt:lpstr>Arquivos de Industrialização</vt:lpstr>
      <vt:lpstr>Arquivos de Industrialização</vt:lpstr>
      <vt:lpstr>Arquivos de Industrialização</vt:lpstr>
      <vt:lpstr>Arquivos de Industrialização</vt:lpstr>
      <vt:lpstr>Arquivos de Industrialização</vt:lpstr>
      <vt:lpstr>Arquivos de Industrialização</vt:lpstr>
      <vt:lpstr>Arquivos de Industrialização</vt:lpstr>
      <vt:lpstr>Arquivos de Industrialização</vt:lpstr>
      <vt:lpstr>Arquivos de Industrialização</vt:lpstr>
      <vt:lpstr>Arquivos de Industrialização</vt:lpstr>
      <vt:lpstr>Visão 3D</vt:lpstr>
      <vt:lpstr>Visão 3D</vt:lpstr>
      <vt:lpstr>Visão 3D</vt:lpstr>
      <vt:lpstr>Visão 3D</vt:lpstr>
      <vt:lpstr>Visão 3D</vt:lpstr>
      <vt:lpstr>Criação de Componentes ou Bibliotecas</vt:lpstr>
      <vt:lpstr>Biblioteca de componentes</vt:lpstr>
      <vt:lpstr>Criação de Biblioteca</vt:lpstr>
      <vt:lpstr>Criação de Biblioteca</vt:lpstr>
      <vt:lpstr>Criação de um símbolo</vt:lpstr>
      <vt:lpstr>Criação de um símbolo</vt:lpstr>
      <vt:lpstr>Criação de um símbolo</vt:lpstr>
      <vt:lpstr>Criação de um símbolo</vt:lpstr>
      <vt:lpstr>Criação de um símbolo</vt:lpstr>
      <vt:lpstr>Criação de um símbolo</vt:lpstr>
      <vt:lpstr>Criação do encapsulamento</vt:lpstr>
      <vt:lpstr>Criação do encapsulamento</vt:lpstr>
      <vt:lpstr>Criação do encapsulamento</vt:lpstr>
      <vt:lpstr>Criação do encapsulamento</vt:lpstr>
      <vt:lpstr>Criação do encapsulamento</vt:lpstr>
      <vt:lpstr>Device</vt:lpstr>
      <vt:lpstr>Device</vt:lpstr>
      <vt:lpstr>Device</vt:lpstr>
      <vt:lpstr>Device</vt:lpstr>
      <vt:lpstr>Device</vt:lpstr>
      <vt:lpstr>Device</vt:lpstr>
      <vt:lpstr>Device</vt:lpstr>
      <vt:lpstr>Device</vt:lpstr>
      <vt:lpstr>Device</vt:lpstr>
      <vt:lpstr>Device</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MSP Matriz - Autor: Diego Henrique</dc:title>
  <dc:creator>Matheus Pimentel Leal;Diego Henrique Gomes</dc:creator>
  <cp:lastModifiedBy>Vitor Guedes</cp:lastModifiedBy>
  <cp:revision>296</cp:revision>
  <dcterms:modified xsi:type="dcterms:W3CDTF">2020-07-22T14:57:54Z</dcterms:modified>
  <cp:contentStatus/>
</cp:coreProperties>
</file>